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Average" panose="020B0604020202020204" charset="0"/>
      <p:regular r:id="rId27"/>
    </p:embeddedFont>
    <p:embeddedFont>
      <p:font typeface="Nunito Sans" pitchFamily="2" charset="0"/>
      <p:regular r:id="rId28"/>
      <p:bold r:id="rId29"/>
      <p:italic r:id="rId30"/>
      <p:boldItalic r:id="rId31"/>
    </p:embeddedFont>
    <p:embeddedFont>
      <p:font typeface="Nunito Sans SemiBold" pitchFamily="2" charset="0"/>
      <p:regular r:id="rId32"/>
      <p:bold r:id="rId33"/>
      <p:italic r:id="rId34"/>
      <p:boldItalic r:id="rId35"/>
    </p:embeddedFont>
    <p:embeddedFont>
      <p:font typeface="Oswald" panose="020F0502020204030204" pitchFamily="2" charset="0"/>
      <p:regular r:id="rId36"/>
      <p:bold r:id="rId37"/>
    </p:embeddedFont>
    <p:embeddedFont>
      <p:font typeface="Poppins Medium" panose="00000600000000000000" pitchFamily="2" charset="0"/>
      <p:regular r:id="rId38"/>
      <p:bold r:id="rId39"/>
      <p:italic r:id="rId40"/>
      <p:boldItalic r:id="rId41"/>
    </p:embeddedFont>
    <p:embeddedFont>
      <p:font typeface="Poppins SemiBold" panose="000007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1DB11D-CCE8-4F1C-95B1-64B3E2E95C0D}">
  <a:tblStyle styleId="{841DB11D-CCE8-4F1C-95B1-64B3E2E95C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76c6c96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876c6c96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Lexzy 1-4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99048188a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99048188a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9048188a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99048188a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c9589dbeb_5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ac9589dbeb_5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9048188a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99048188a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Dylan 13-22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9048188a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99048188a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9048188a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99048188a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99048188a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99048188a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c9589dbeb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ac9589dbeb_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c9589dbeb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ac9589dbeb_3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c9589dbeb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ac9589dbeb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9048188a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99048188a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c9589dbeb_3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ac9589dbeb_3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c9589dbeb_3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ac9589dbeb_3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23c746a7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a23c746a7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ac9589dbeb_5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ac9589dbeb_5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Lexzy 23-25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876c6c96a6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876c6c96a6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10072700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910072700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bb743783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abb743783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10072700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910072700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5-12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1007270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91007270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c9589dbeb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c9589dbeb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c9589dbeb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ac9589dbeb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9048188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99048188a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BLANK_1_1_1_1_1_1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t="51307" r="54483"/>
          <a:stretch/>
        </p:blipFill>
        <p:spPr>
          <a:xfrm>
            <a:off x="6802800" y="-9247"/>
            <a:ext cx="2341200" cy="250445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1249050" y="1249276"/>
            <a:ext cx="6645900" cy="28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6724719" y="-48"/>
            <a:ext cx="2419360" cy="1864544"/>
          </a:xfrm>
          <a:custGeom>
            <a:avLst/>
            <a:gdLst/>
            <a:ahLst/>
            <a:cxnLst/>
            <a:rect l="l" t="t" r="r" b="b"/>
            <a:pathLst>
              <a:path w="75605" h="58267" extrusionOk="0">
                <a:moveTo>
                  <a:pt x="0" y="0"/>
                </a:moveTo>
                <a:lnTo>
                  <a:pt x="484" y="781"/>
                </a:lnTo>
                <a:lnTo>
                  <a:pt x="1340" y="2121"/>
                </a:lnTo>
                <a:lnTo>
                  <a:pt x="2382" y="3646"/>
                </a:lnTo>
                <a:lnTo>
                  <a:pt x="3572" y="5358"/>
                </a:lnTo>
                <a:lnTo>
                  <a:pt x="4949" y="7181"/>
                </a:lnTo>
                <a:lnTo>
                  <a:pt x="6512" y="9190"/>
                </a:lnTo>
                <a:lnTo>
                  <a:pt x="8297" y="11311"/>
                </a:lnTo>
                <a:lnTo>
                  <a:pt x="10269" y="13543"/>
                </a:lnTo>
                <a:lnTo>
                  <a:pt x="11348" y="14697"/>
                </a:lnTo>
                <a:lnTo>
                  <a:pt x="12465" y="15887"/>
                </a:lnTo>
                <a:lnTo>
                  <a:pt x="13767" y="17227"/>
                </a:lnTo>
                <a:lnTo>
                  <a:pt x="15106" y="18566"/>
                </a:lnTo>
                <a:lnTo>
                  <a:pt x="16483" y="19906"/>
                </a:lnTo>
                <a:lnTo>
                  <a:pt x="17897" y="21245"/>
                </a:lnTo>
                <a:lnTo>
                  <a:pt x="19348" y="22585"/>
                </a:lnTo>
                <a:lnTo>
                  <a:pt x="20799" y="23924"/>
                </a:lnTo>
                <a:lnTo>
                  <a:pt x="22325" y="25226"/>
                </a:lnTo>
                <a:lnTo>
                  <a:pt x="23887" y="26529"/>
                </a:lnTo>
                <a:lnTo>
                  <a:pt x="25450" y="27831"/>
                </a:lnTo>
                <a:lnTo>
                  <a:pt x="27050" y="29133"/>
                </a:lnTo>
                <a:lnTo>
                  <a:pt x="28724" y="30435"/>
                </a:lnTo>
                <a:lnTo>
                  <a:pt x="30398" y="31738"/>
                </a:lnTo>
                <a:lnTo>
                  <a:pt x="32110" y="33003"/>
                </a:lnTo>
                <a:lnTo>
                  <a:pt x="33822" y="34268"/>
                </a:lnTo>
                <a:lnTo>
                  <a:pt x="35607" y="35533"/>
                </a:lnTo>
                <a:lnTo>
                  <a:pt x="37393" y="36798"/>
                </a:lnTo>
                <a:lnTo>
                  <a:pt x="39514" y="38212"/>
                </a:lnTo>
                <a:lnTo>
                  <a:pt x="41635" y="39663"/>
                </a:lnTo>
                <a:lnTo>
                  <a:pt x="43830" y="41039"/>
                </a:lnTo>
                <a:lnTo>
                  <a:pt x="46063" y="42453"/>
                </a:lnTo>
                <a:lnTo>
                  <a:pt x="48295" y="43830"/>
                </a:lnTo>
                <a:lnTo>
                  <a:pt x="50602" y="45206"/>
                </a:lnTo>
                <a:lnTo>
                  <a:pt x="52946" y="46583"/>
                </a:lnTo>
                <a:lnTo>
                  <a:pt x="55327" y="47923"/>
                </a:lnTo>
                <a:lnTo>
                  <a:pt x="57746" y="49262"/>
                </a:lnTo>
                <a:lnTo>
                  <a:pt x="60164" y="50601"/>
                </a:lnTo>
                <a:lnTo>
                  <a:pt x="62657" y="51904"/>
                </a:lnTo>
                <a:lnTo>
                  <a:pt x="65187" y="53206"/>
                </a:lnTo>
                <a:lnTo>
                  <a:pt x="67717" y="54471"/>
                </a:lnTo>
                <a:lnTo>
                  <a:pt x="70322" y="55773"/>
                </a:lnTo>
                <a:lnTo>
                  <a:pt x="72963" y="57001"/>
                </a:lnTo>
                <a:lnTo>
                  <a:pt x="75605" y="58266"/>
                </a:lnTo>
                <a:lnTo>
                  <a:pt x="75605" y="57596"/>
                </a:lnTo>
                <a:lnTo>
                  <a:pt x="72963" y="56369"/>
                </a:lnTo>
                <a:lnTo>
                  <a:pt x="70396" y="55103"/>
                </a:lnTo>
                <a:lnTo>
                  <a:pt x="67829" y="53876"/>
                </a:lnTo>
                <a:lnTo>
                  <a:pt x="65299" y="52573"/>
                </a:lnTo>
                <a:lnTo>
                  <a:pt x="62806" y="51308"/>
                </a:lnTo>
                <a:lnTo>
                  <a:pt x="60350" y="50006"/>
                </a:lnTo>
                <a:lnTo>
                  <a:pt x="57894" y="48667"/>
                </a:lnTo>
                <a:lnTo>
                  <a:pt x="55513" y="47364"/>
                </a:lnTo>
                <a:lnTo>
                  <a:pt x="53169" y="46025"/>
                </a:lnTo>
                <a:lnTo>
                  <a:pt x="50862" y="44686"/>
                </a:lnTo>
                <a:lnTo>
                  <a:pt x="48593" y="43309"/>
                </a:lnTo>
                <a:lnTo>
                  <a:pt x="46360" y="41932"/>
                </a:lnTo>
                <a:lnTo>
                  <a:pt x="44128" y="40556"/>
                </a:lnTo>
                <a:lnTo>
                  <a:pt x="41970" y="39142"/>
                </a:lnTo>
                <a:lnTo>
                  <a:pt x="39849" y="37765"/>
                </a:lnTo>
                <a:lnTo>
                  <a:pt x="37765" y="36314"/>
                </a:lnTo>
                <a:lnTo>
                  <a:pt x="35980" y="35086"/>
                </a:lnTo>
                <a:lnTo>
                  <a:pt x="34231" y="33821"/>
                </a:lnTo>
                <a:lnTo>
                  <a:pt x="32482" y="32556"/>
                </a:lnTo>
                <a:lnTo>
                  <a:pt x="30771" y="31291"/>
                </a:lnTo>
                <a:lnTo>
                  <a:pt x="29133" y="29989"/>
                </a:lnTo>
                <a:lnTo>
                  <a:pt x="27459" y="28724"/>
                </a:lnTo>
                <a:lnTo>
                  <a:pt x="25859" y="27422"/>
                </a:lnTo>
                <a:lnTo>
                  <a:pt x="24297" y="26119"/>
                </a:lnTo>
                <a:lnTo>
                  <a:pt x="22771" y="24817"/>
                </a:lnTo>
                <a:lnTo>
                  <a:pt x="21246" y="23515"/>
                </a:lnTo>
                <a:lnTo>
                  <a:pt x="19757" y="22175"/>
                </a:lnTo>
                <a:lnTo>
                  <a:pt x="18343" y="20873"/>
                </a:lnTo>
                <a:lnTo>
                  <a:pt x="16930" y="19534"/>
                </a:lnTo>
                <a:lnTo>
                  <a:pt x="15553" y="18194"/>
                </a:lnTo>
                <a:lnTo>
                  <a:pt x="14213" y="16855"/>
                </a:lnTo>
                <a:lnTo>
                  <a:pt x="12911" y="15515"/>
                </a:lnTo>
                <a:lnTo>
                  <a:pt x="11795" y="14325"/>
                </a:lnTo>
                <a:lnTo>
                  <a:pt x="10753" y="13171"/>
                </a:lnTo>
                <a:lnTo>
                  <a:pt x="8781" y="10976"/>
                </a:lnTo>
                <a:lnTo>
                  <a:pt x="7032" y="8855"/>
                </a:lnTo>
                <a:lnTo>
                  <a:pt x="5470" y="6883"/>
                </a:lnTo>
                <a:lnTo>
                  <a:pt x="4093" y="5060"/>
                </a:lnTo>
                <a:lnTo>
                  <a:pt x="2902" y="3349"/>
                </a:lnTo>
                <a:lnTo>
                  <a:pt x="1861" y="1860"/>
                </a:lnTo>
                <a:lnTo>
                  <a:pt x="1005" y="484"/>
                </a:lnTo>
                <a:lnTo>
                  <a:pt x="70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0" y="3692104"/>
            <a:ext cx="2339584" cy="1451392"/>
          </a:xfrm>
          <a:custGeom>
            <a:avLst/>
            <a:gdLst/>
            <a:ahLst/>
            <a:cxnLst/>
            <a:rect l="l" t="t" r="r" b="b"/>
            <a:pathLst>
              <a:path w="73112" h="45356" extrusionOk="0">
                <a:moveTo>
                  <a:pt x="63884" y="596"/>
                </a:moveTo>
                <a:lnTo>
                  <a:pt x="64703" y="633"/>
                </a:lnTo>
                <a:lnTo>
                  <a:pt x="65484" y="745"/>
                </a:lnTo>
                <a:lnTo>
                  <a:pt x="66229" y="894"/>
                </a:lnTo>
                <a:lnTo>
                  <a:pt x="66973" y="1154"/>
                </a:lnTo>
                <a:lnTo>
                  <a:pt x="67717" y="1452"/>
                </a:lnTo>
                <a:lnTo>
                  <a:pt x="68387" y="1824"/>
                </a:lnTo>
                <a:lnTo>
                  <a:pt x="69056" y="2233"/>
                </a:lnTo>
                <a:lnTo>
                  <a:pt x="69689" y="2717"/>
                </a:lnTo>
                <a:lnTo>
                  <a:pt x="70135" y="3163"/>
                </a:lnTo>
                <a:lnTo>
                  <a:pt x="70545" y="3610"/>
                </a:lnTo>
                <a:lnTo>
                  <a:pt x="70917" y="4056"/>
                </a:lnTo>
                <a:lnTo>
                  <a:pt x="71251" y="4540"/>
                </a:lnTo>
                <a:lnTo>
                  <a:pt x="71549" y="5061"/>
                </a:lnTo>
                <a:lnTo>
                  <a:pt x="71810" y="5582"/>
                </a:lnTo>
                <a:lnTo>
                  <a:pt x="72033" y="6103"/>
                </a:lnTo>
                <a:lnTo>
                  <a:pt x="72219" y="6661"/>
                </a:lnTo>
                <a:lnTo>
                  <a:pt x="72368" y="7219"/>
                </a:lnTo>
                <a:lnTo>
                  <a:pt x="72442" y="7814"/>
                </a:lnTo>
                <a:lnTo>
                  <a:pt x="72517" y="8372"/>
                </a:lnTo>
                <a:lnTo>
                  <a:pt x="72517" y="8968"/>
                </a:lnTo>
                <a:lnTo>
                  <a:pt x="72479" y="9563"/>
                </a:lnTo>
                <a:lnTo>
                  <a:pt x="72405" y="10158"/>
                </a:lnTo>
                <a:lnTo>
                  <a:pt x="72293" y="10754"/>
                </a:lnTo>
                <a:lnTo>
                  <a:pt x="72144" y="11312"/>
                </a:lnTo>
                <a:lnTo>
                  <a:pt x="71958" y="11870"/>
                </a:lnTo>
                <a:lnTo>
                  <a:pt x="71735" y="12428"/>
                </a:lnTo>
                <a:lnTo>
                  <a:pt x="71438" y="12949"/>
                </a:lnTo>
                <a:lnTo>
                  <a:pt x="71140" y="13470"/>
                </a:lnTo>
                <a:lnTo>
                  <a:pt x="70842" y="13991"/>
                </a:lnTo>
                <a:lnTo>
                  <a:pt x="70470" y="14474"/>
                </a:lnTo>
                <a:lnTo>
                  <a:pt x="70061" y="14958"/>
                </a:lnTo>
                <a:lnTo>
                  <a:pt x="69652" y="15442"/>
                </a:lnTo>
                <a:lnTo>
                  <a:pt x="69168" y="15888"/>
                </a:lnTo>
                <a:lnTo>
                  <a:pt x="68684" y="16335"/>
                </a:lnTo>
                <a:lnTo>
                  <a:pt x="68163" y="16781"/>
                </a:lnTo>
                <a:lnTo>
                  <a:pt x="67605" y="17190"/>
                </a:lnTo>
                <a:lnTo>
                  <a:pt x="67010" y="17600"/>
                </a:lnTo>
                <a:lnTo>
                  <a:pt x="66415" y="17972"/>
                </a:lnTo>
                <a:lnTo>
                  <a:pt x="65745" y="18381"/>
                </a:lnTo>
                <a:lnTo>
                  <a:pt x="65075" y="18716"/>
                </a:lnTo>
                <a:lnTo>
                  <a:pt x="64368" y="19088"/>
                </a:lnTo>
                <a:lnTo>
                  <a:pt x="63624" y="19423"/>
                </a:lnTo>
                <a:lnTo>
                  <a:pt x="62880" y="19758"/>
                </a:lnTo>
                <a:lnTo>
                  <a:pt x="62061" y="20055"/>
                </a:lnTo>
                <a:lnTo>
                  <a:pt x="61243" y="20353"/>
                </a:lnTo>
                <a:lnTo>
                  <a:pt x="60424" y="20651"/>
                </a:lnTo>
                <a:lnTo>
                  <a:pt x="58638" y="21171"/>
                </a:lnTo>
                <a:lnTo>
                  <a:pt x="56741" y="21618"/>
                </a:lnTo>
                <a:lnTo>
                  <a:pt x="54769" y="21990"/>
                </a:lnTo>
                <a:lnTo>
                  <a:pt x="52685" y="22325"/>
                </a:lnTo>
                <a:lnTo>
                  <a:pt x="50490" y="22585"/>
                </a:lnTo>
                <a:lnTo>
                  <a:pt x="48295" y="22809"/>
                </a:lnTo>
                <a:lnTo>
                  <a:pt x="46137" y="22957"/>
                </a:lnTo>
                <a:lnTo>
                  <a:pt x="46137" y="21692"/>
                </a:lnTo>
                <a:lnTo>
                  <a:pt x="46174" y="20465"/>
                </a:lnTo>
                <a:lnTo>
                  <a:pt x="46286" y="19200"/>
                </a:lnTo>
                <a:lnTo>
                  <a:pt x="46472" y="17972"/>
                </a:lnTo>
                <a:lnTo>
                  <a:pt x="46732" y="16632"/>
                </a:lnTo>
                <a:lnTo>
                  <a:pt x="47104" y="15367"/>
                </a:lnTo>
                <a:lnTo>
                  <a:pt x="47513" y="14139"/>
                </a:lnTo>
                <a:lnTo>
                  <a:pt x="47997" y="12912"/>
                </a:lnTo>
                <a:lnTo>
                  <a:pt x="48592" y="11758"/>
                </a:lnTo>
                <a:lnTo>
                  <a:pt x="49225" y="10605"/>
                </a:lnTo>
                <a:lnTo>
                  <a:pt x="49895" y="9526"/>
                </a:lnTo>
                <a:lnTo>
                  <a:pt x="50676" y="8447"/>
                </a:lnTo>
                <a:lnTo>
                  <a:pt x="51495" y="7442"/>
                </a:lnTo>
                <a:lnTo>
                  <a:pt x="52388" y="6475"/>
                </a:lnTo>
                <a:lnTo>
                  <a:pt x="53355" y="5582"/>
                </a:lnTo>
                <a:lnTo>
                  <a:pt x="54359" y="4726"/>
                </a:lnTo>
                <a:lnTo>
                  <a:pt x="55438" y="3907"/>
                </a:lnTo>
                <a:lnTo>
                  <a:pt x="56555" y="3163"/>
                </a:lnTo>
                <a:lnTo>
                  <a:pt x="57708" y="2456"/>
                </a:lnTo>
                <a:lnTo>
                  <a:pt x="58936" y="1824"/>
                </a:lnTo>
                <a:lnTo>
                  <a:pt x="59568" y="1526"/>
                </a:lnTo>
                <a:lnTo>
                  <a:pt x="60201" y="1303"/>
                </a:lnTo>
                <a:lnTo>
                  <a:pt x="60796" y="1080"/>
                </a:lnTo>
                <a:lnTo>
                  <a:pt x="61429" y="894"/>
                </a:lnTo>
                <a:lnTo>
                  <a:pt x="62061" y="782"/>
                </a:lnTo>
                <a:lnTo>
                  <a:pt x="62657" y="670"/>
                </a:lnTo>
                <a:lnTo>
                  <a:pt x="63289" y="633"/>
                </a:lnTo>
                <a:lnTo>
                  <a:pt x="63884" y="596"/>
                </a:lnTo>
                <a:close/>
                <a:moveTo>
                  <a:pt x="64033" y="1"/>
                </a:moveTo>
                <a:lnTo>
                  <a:pt x="63289" y="38"/>
                </a:lnTo>
                <a:lnTo>
                  <a:pt x="62545" y="112"/>
                </a:lnTo>
                <a:lnTo>
                  <a:pt x="61764" y="224"/>
                </a:lnTo>
                <a:lnTo>
                  <a:pt x="60982" y="410"/>
                </a:lnTo>
                <a:lnTo>
                  <a:pt x="60238" y="633"/>
                </a:lnTo>
                <a:lnTo>
                  <a:pt x="59457" y="931"/>
                </a:lnTo>
                <a:lnTo>
                  <a:pt x="58675" y="1266"/>
                </a:lnTo>
                <a:lnTo>
                  <a:pt x="57410" y="1936"/>
                </a:lnTo>
                <a:lnTo>
                  <a:pt x="56220" y="2642"/>
                </a:lnTo>
                <a:lnTo>
                  <a:pt x="55066" y="3424"/>
                </a:lnTo>
                <a:lnTo>
                  <a:pt x="53987" y="4242"/>
                </a:lnTo>
                <a:lnTo>
                  <a:pt x="52946" y="5135"/>
                </a:lnTo>
                <a:lnTo>
                  <a:pt x="51978" y="6065"/>
                </a:lnTo>
                <a:lnTo>
                  <a:pt x="51048" y="7070"/>
                </a:lnTo>
                <a:lnTo>
                  <a:pt x="50192" y="8112"/>
                </a:lnTo>
                <a:lnTo>
                  <a:pt x="49411" y="9191"/>
                </a:lnTo>
                <a:lnTo>
                  <a:pt x="48704" y="10307"/>
                </a:lnTo>
                <a:lnTo>
                  <a:pt x="48034" y="11460"/>
                </a:lnTo>
                <a:lnTo>
                  <a:pt x="47476" y="12688"/>
                </a:lnTo>
                <a:lnTo>
                  <a:pt x="46955" y="13916"/>
                </a:lnTo>
                <a:lnTo>
                  <a:pt x="46509" y="15218"/>
                </a:lnTo>
                <a:lnTo>
                  <a:pt x="46174" y="16521"/>
                </a:lnTo>
                <a:lnTo>
                  <a:pt x="45876" y="17860"/>
                </a:lnTo>
                <a:lnTo>
                  <a:pt x="45690" y="19125"/>
                </a:lnTo>
                <a:lnTo>
                  <a:pt x="45579" y="20427"/>
                </a:lnTo>
                <a:lnTo>
                  <a:pt x="45541" y="21692"/>
                </a:lnTo>
                <a:lnTo>
                  <a:pt x="45579" y="22995"/>
                </a:lnTo>
                <a:lnTo>
                  <a:pt x="42788" y="23106"/>
                </a:lnTo>
                <a:lnTo>
                  <a:pt x="40072" y="23181"/>
                </a:lnTo>
                <a:lnTo>
                  <a:pt x="37467" y="23143"/>
                </a:lnTo>
                <a:lnTo>
                  <a:pt x="34937" y="23069"/>
                </a:lnTo>
                <a:lnTo>
                  <a:pt x="32519" y="22920"/>
                </a:lnTo>
                <a:lnTo>
                  <a:pt x="30175" y="22734"/>
                </a:lnTo>
                <a:lnTo>
                  <a:pt x="27905" y="22474"/>
                </a:lnTo>
                <a:lnTo>
                  <a:pt x="25747" y="22176"/>
                </a:lnTo>
                <a:lnTo>
                  <a:pt x="23664" y="21841"/>
                </a:lnTo>
                <a:lnTo>
                  <a:pt x="21692" y="21506"/>
                </a:lnTo>
                <a:lnTo>
                  <a:pt x="19794" y="21097"/>
                </a:lnTo>
                <a:lnTo>
                  <a:pt x="18008" y="20688"/>
                </a:lnTo>
                <a:lnTo>
                  <a:pt x="16297" y="20279"/>
                </a:lnTo>
                <a:lnTo>
                  <a:pt x="14697" y="19832"/>
                </a:lnTo>
                <a:lnTo>
                  <a:pt x="13171" y="19386"/>
                </a:lnTo>
                <a:lnTo>
                  <a:pt x="11757" y="18902"/>
                </a:lnTo>
                <a:lnTo>
                  <a:pt x="9711" y="18195"/>
                </a:lnTo>
                <a:lnTo>
                  <a:pt x="7776" y="17451"/>
                </a:lnTo>
                <a:lnTo>
                  <a:pt x="6028" y="16744"/>
                </a:lnTo>
                <a:lnTo>
                  <a:pt x="4465" y="16037"/>
                </a:lnTo>
                <a:lnTo>
                  <a:pt x="3088" y="15330"/>
                </a:lnTo>
                <a:lnTo>
                  <a:pt x="1898" y="14697"/>
                </a:lnTo>
                <a:lnTo>
                  <a:pt x="856" y="14139"/>
                </a:lnTo>
                <a:lnTo>
                  <a:pt x="0" y="13656"/>
                </a:lnTo>
                <a:lnTo>
                  <a:pt x="0" y="14325"/>
                </a:lnTo>
                <a:lnTo>
                  <a:pt x="893" y="14846"/>
                </a:lnTo>
                <a:lnTo>
                  <a:pt x="1935" y="15404"/>
                </a:lnTo>
                <a:lnTo>
                  <a:pt x="3125" y="16037"/>
                </a:lnTo>
                <a:lnTo>
                  <a:pt x="4502" y="16707"/>
                </a:lnTo>
                <a:lnTo>
                  <a:pt x="6028" y="17376"/>
                </a:lnTo>
                <a:lnTo>
                  <a:pt x="7739" y="18083"/>
                </a:lnTo>
                <a:lnTo>
                  <a:pt x="9562" y="18790"/>
                </a:lnTo>
                <a:lnTo>
                  <a:pt x="11571" y="19460"/>
                </a:lnTo>
                <a:lnTo>
                  <a:pt x="12985" y="19944"/>
                </a:lnTo>
                <a:lnTo>
                  <a:pt x="14511" y="20390"/>
                </a:lnTo>
                <a:lnTo>
                  <a:pt x="16111" y="20837"/>
                </a:lnTo>
                <a:lnTo>
                  <a:pt x="17822" y="21246"/>
                </a:lnTo>
                <a:lnTo>
                  <a:pt x="19645" y="21692"/>
                </a:lnTo>
                <a:lnTo>
                  <a:pt x="21543" y="22064"/>
                </a:lnTo>
                <a:lnTo>
                  <a:pt x="23552" y="22437"/>
                </a:lnTo>
                <a:lnTo>
                  <a:pt x="25636" y="22771"/>
                </a:lnTo>
                <a:lnTo>
                  <a:pt x="27831" y="23069"/>
                </a:lnTo>
                <a:lnTo>
                  <a:pt x="30100" y="23292"/>
                </a:lnTo>
                <a:lnTo>
                  <a:pt x="32445" y="23516"/>
                </a:lnTo>
                <a:lnTo>
                  <a:pt x="34900" y="23664"/>
                </a:lnTo>
                <a:lnTo>
                  <a:pt x="37467" y="23739"/>
                </a:lnTo>
                <a:lnTo>
                  <a:pt x="40072" y="23776"/>
                </a:lnTo>
                <a:lnTo>
                  <a:pt x="42788" y="23702"/>
                </a:lnTo>
                <a:lnTo>
                  <a:pt x="45616" y="23590"/>
                </a:lnTo>
                <a:lnTo>
                  <a:pt x="45727" y="24706"/>
                </a:lnTo>
                <a:lnTo>
                  <a:pt x="45876" y="25822"/>
                </a:lnTo>
                <a:lnTo>
                  <a:pt x="46100" y="26901"/>
                </a:lnTo>
                <a:lnTo>
                  <a:pt x="46397" y="27980"/>
                </a:lnTo>
                <a:lnTo>
                  <a:pt x="46806" y="29245"/>
                </a:lnTo>
                <a:lnTo>
                  <a:pt x="47290" y="30473"/>
                </a:lnTo>
                <a:lnTo>
                  <a:pt x="47848" y="31664"/>
                </a:lnTo>
                <a:lnTo>
                  <a:pt x="48444" y="32817"/>
                </a:lnTo>
                <a:lnTo>
                  <a:pt x="49150" y="33933"/>
                </a:lnTo>
                <a:lnTo>
                  <a:pt x="49895" y="35012"/>
                </a:lnTo>
                <a:lnTo>
                  <a:pt x="50713" y="36054"/>
                </a:lnTo>
                <a:lnTo>
                  <a:pt x="51643" y="37059"/>
                </a:lnTo>
                <a:lnTo>
                  <a:pt x="52499" y="37877"/>
                </a:lnTo>
                <a:lnTo>
                  <a:pt x="53504" y="38808"/>
                </a:lnTo>
                <a:lnTo>
                  <a:pt x="54769" y="39775"/>
                </a:lnTo>
                <a:lnTo>
                  <a:pt x="56183" y="40780"/>
                </a:lnTo>
                <a:lnTo>
                  <a:pt x="57001" y="41338"/>
                </a:lnTo>
                <a:lnTo>
                  <a:pt x="57894" y="41859"/>
                </a:lnTo>
                <a:lnTo>
                  <a:pt x="58824" y="42417"/>
                </a:lnTo>
                <a:lnTo>
                  <a:pt x="59792" y="43012"/>
                </a:lnTo>
                <a:lnTo>
                  <a:pt x="60871" y="43570"/>
                </a:lnTo>
                <a:lnTo>
                  <a:pt x="61987" y="44165"/>
                </a:lnTo>
                <a:lnTo>
                  <a:pt x="63215" y="44761"/>
                </a:lnTo>
                <a:lnTo>
                  <a:pt x="64480" y="45356"/>
                </a:lnTo>
                <a:lnTo>
                  <a:pt x="65931" y="45356"/>
                </a:lnTo>
                <a:lnTo>
                  <a:pt x="63922" y="44463"/>
                </a:lnTo>
                <a:lnTo>
                  <a:pt x="61987" y="43496"/>
                </a:lnTo>
                <a:lnTo>
                  <a:pt x="60052" y="42454"/>
                </a:lnTo>
                <a:lnTo>
                  <a:pt x="58229" y="41412"/>
                </a:lnTo>
                <a:lnTo>
                  <a:pt x="57336" y="40854"/>
                </a:lnTo>
                <a:lnTo>
                  <a:pt x="56480" y="40259"/>
                </a:lnTo>
                <a:lnTo>
                  <a:pt x="55662" y="39701"/>
                </a:lnTo>
                <a:lnTo>
                  <a:pt x="54843" y="39105"/>
                </a:lnTo>
                <a:lnTo>
                  <a:pt x="54099" y="38510"/>
                </a:lnTo>
                <a:lnTo>
                  <a:pt x="53392" y="37877"/>
                </a:lnTo>
                <a:lnTo>
                  <a:pt x="52685" y="37282"/>
                </a:lnTo>
                <a:lnTo>
                  <a:pt x="52053" y="36612"/>
                </a:lnTo>
                <a:lnTo>
                  <a:pt x="51197" y="35682"/>
                </a:lnTo>
                <a:lnTo>
                  <a:pt x="50378" y="34640"/>
                </a:lnTo>
                <a:lnTo>
                  <a:pt x="49634" y="33599"/>
                </a:lnTo>
                <a:lnTo>
                  <a:pt x="48964" y="32520"/>
                </a:lnTo>
                <a:lnTo>
                  <a:pt x="48369" y="31403"/>
                </a:lnTo>
                <a:lnTo>
                  <a:pt x="47848" y="30250"/>
                </a:lnTo>
                <a:lnTo>
                  <a:pt x="47365" y="29059"/>
                </a:lnTo>
                <a:lnTo>
                  <a:pt x="46955" y="27832"/>
                </a:lnTo>
                <a:lnTo>
                  <a:pt x="46695" y="26753"/>
                </a:lnTo>
                <a:lnTo>
                  <a:pt x="46472" y="25711"/>
                </a:lnTo>
                <a:lnTo>
                  <a:pt x="46323" y="24632"/>
                </a:lnTo>
                <a:lnTo>
                  <a:pt x="46211" y="23553"/>
                </a:lnTo>
                <a:lnTo>
                  <a:pt x="48369" y="23404"/>
                </a:lnTo>
                <a:lnTo>
                  <a:pt x="50564" y="23181"/>
                </a:lnTo>
                <a:lnTo>
                  <a:pt x="51792" y="23069"/>
                </a:lnTo>
                <a:lnTo>
                  <a:pt x="52946" y="22883"/>
                </a:lnTo>
                <a:lnTo>
                  <a:pt x="54099" y="22734"/>
                </a:lnTo>
                <a:lnTo>
                  <a:pt x="55252" y="22548"/>
                </a:lnTo>
                <a:lnTo>
                  <a:pt x="56331" y="22325"/>
                </a:lnTo>
                <a:lnTo>
                  <a:pt x="57410" y="22102"/>
                </a:lnTo>
                <a:lnTo>
                  <a:pt x="58415" y="21841"/>
                </a:lnTo>
                <a:lnTo>
                  <a:pt x="59420" y="21581"/>
                </a:lnTo>
                <a:lnTo>
                  <a:pt x="60387" y="21283"/>
                </a:lnTo>
                <a:lnTo>
                  <a:pt x="61354" y="20985"/>
                </a:lnTo>
                <a:lnTo>
                  <a:pt x="62247" y="20651"/>
                </a:lnTo>
                <a:lnTo>
                  <a:pt x="63103" y="20316"/>
                </a:lnTo>
                <a:lnTo>
                  <a:pt x="63959" y="19944"/>
                </a:lnTo>
                <a:lnTo>
                  <a:pt x="64777" y="19572"/>
                </a:lnTo>
                <a:lnTo>
                  <a:pt x="65559" y="19162"/>
                </a:lnTo>
                <a:lnTo>
                  <a:pt x="66303" y="18753"/>
                </a:lnTo>
                <a:lnTo>
                  <a:pt x="66898" y="18381"/>
                </a:lnTo>
                <a:lnTo>
                  <a:pt x="67494" y="17972"/>
                </a:lnTo>
                <a:lnTo>
                  <a:pt x="68052" y="17600"/>
                </a:lnTo>
                <a:lnTo>
                  <a:pt x="68573" y="17190"/>
                </a:lnTo>
                <a:lnTo>
                  <a:pt x="69093" y="16744"/>
                </a:lnTo>
                <a:lnTo>
                  <a:pt x="69540" y="16335"/>
                </a:lnTo>
                <a:lnTo>
                  <a:pt x="69986" y="15888"/>
                </a:lnTo>
                <a:lnTo>
                  <a:pt x="70433" y="15442"/>
                </a:lnTo>
                <a:lnTo>
                  <a:pt x="70805" y="14958"/>
                </a:lnTo>
                <a:lnTo>
                  <a:pt x="71177" y="14511"/>
                </a:lnTo>
                <a:lnTo>
                  <a:pt x="71512" y="14028"/>
                </a:lnTo>
                <a:lnTo>
                  <a:pt x="71810" y="13544"/>
                </a:lnTo>
                <a:lnTo>
                  <a:pt x="72070" y="13023"/>
                </a:lnTo>
                <a:lnTo>
                  <a:pt x="72330" y="12539"/>
                </a:lnTo>
                <a:lnTo>
                  <a:pt x="72517" y="12019"/>
                </a:lnTo>
                <a:lnTo>
                  <a:pt x="72703" y="11498"/>
                </a:lnTo>
                <a:lnTo>
                  <a:pt x="72889" y="10865"/>
                </a:lnTo>
                <a:lnTo>
                  <a:pt x="73000" y="10233"/>
                </a:lnTo>
                <a:lnTo>
                  <a:pt x="73075" y="9600"/>
                </a:lnTo>
                <a:lnTo>
                  <a:pt x="73112" y="8968"/>
                </a:lnTo>
                <a:lnTo>
                  <a:pt x="73112" y="8335"/>
                </a:lnTo>
                <a:lnTo>
                  <a:pt x="73037" y="7703"/>
                </a:lnTo>
                <a:lnTo>
                  <a:pt x="72926" y="7107"/>
                </a:lnTo>
                <a:lnTo>
                  <a:pt x="72814" y="6512"/>
                </a:lnTo>
                <a:lnTo>
                  <a:pt x="72591" y="5917"/>
                </a:lnTo>
                <a:lnTo>
                  <a:pt x="72368" y="5321"/>
                </a:lnTo>
                <a:lnTo>
                  <a:pt x="72107" y="4763"/>
                </a:lnTo>
                <a:lnTo>
                  <a:pt x="71772" y="4242"/>
                </a:lnTo>
                <a:lnTo>
                  <a:pt x="71400" y="3721"/>
                </a:lnTo>
                <a:lnTo>
                  <a:pt x="70991" y="3201"/>
                </a:lnTo>
                <a:lnTo>
                  <a:pt x="70545" y="2717"/>
                </a:lnTo>
                <a:lnTo>
                  <a:pt x="70061" y="2270"/>
                </a:lnTo>
                <a:lnTo>
                  <a:pt x="69503" y="1824"/>
                </a:lnTo>
                <a:lnTo>
                  <a:pt x="68870" y="1415"/>
                </a:lnTo>
                <a:lnTo>
                  <a:pt x="68238" y="1043"/>
                </a:lnTo>
                <a:lnTo>
                  <a:pt x="67605" y="745"/>
                </a:lnTo>
                <a:lnTo>
                  <a:pt x="66898" y="484"/>
                </a:lnTo>
                <a:lnTo>
                  <a:pt x="66229" y="298"/>
                </a:lnTo>
                <a:lnTo>
                  <a:pt x="65522" y="150"/>
                </a:lnTo>
                <a:lnTo>
                  <a:pt x="64777" y="38"/>
                </a:lnTo>
                <a:lnTo>
                  <a:pt x="6403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7">
  <p:cSld name="BLANK_1_1_1_1_2_1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 rot="5400000">
            <a:off x="-3988150" y="1153525"/>
            <a:ext cx="7978200" cy="7978200"/>
          </a:xfrm>
          <a:prstGeom prst="pie">
            <a:avLst>
              <a:gd name="adj1" fmla="val 10792592"/>
              <a:gd name="adj2" fmla="val 16198514"/>
            </a:avLst>
          </a:prstGeom>
          <a:gradFill>
            <a:gsLst>
              <a:gs pos="0">
                <a:schemeClr val="accent1"/>
              </a:gs>
              <a:gs pos="64000">
                <a:schemeClr val="dk2"/>
              </a:gs>
              <a:gs pos="100000">
                <a:schemeClr val="dk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1" y="1985350"/>
            <a:ext cx="3736169" cy="3157918"/>
          </a:xfrm>
          <a:custGeom>
            <a:avLst/>
            <a:gdLst/>
            <a:ahLst/>
            <a:cxnLst/>
            <a:rect l="l" t="t" r="r" b="b"/>
            <a:pathLst>
              <a:path w="247921" h="209550" extrusionOk="0">
                <a:moveTo>
                  <a:pt x="0" y="0"/>
                </a:moveTo>
                <a:lnTo>
                  <a:pt x="0" y="2516"/>
                </a:lnTo>
                <a:lnTo>
                  <a:pt x="1966" y="5976"/>
                </a:lnTo>
                <a:lnTo>
                  <a:pt x="3853" y="9593"/>
                </a:lnTo>
                <a:lnTo>
                  <a:pt x="5661" y="13289"/>
                </a:lnTo>
                <a:lnTo>
                  <a:pt x="7391" y="17063"/>
                </a:lnTo>
                <a:lnTo>
                  <a:pt x="9042" y="20994"/>
                </a:lnTo>
                <a:lnTo>
                  <a:pt x="10615" y="24926"/>
                </a:lnTo>
                <a:lnTo>
                  <a:pt x="12030" y="28936"/>
                </a:lnTo>
                <a:lnTo>
                  <a:pt x="13446" y="32946"/>
                </a:lnTo>
                <a:lnTo>
                  <a:pt x="14704" y="37114"/>
                </a:lnTo>
                <a:lnTo>
                  <a:pt x="15962" y="41360"/>
                </a:lnTo>
                <a:lnTo>
                  <a:pt x="17063" y="45606"/>
                </a:lnTo>
                <a:lnTo>
                  <a:pt x="18085" y="49930"/>
                </a:lnTo>
                <a:lnTo>
                  <a:pt x="19029" y="54334"/>
                </a:lnTo>
                <a:lnTo>
                  <a:pt x="19815" y="58737"/>
                </a:lnTo>
                <a:lnTo>
                  <a:pt x="20601" y="63219"/>
                </a:lnTo>
                <a:lnTo>
                  <a:pt x="21230" y="67779"/>
                </a:lnTo>
                <a:lnTo>
                  <a:pt x="18557" y="68173"/>
                </a:lnTo>
                <a:lnTo>
                  <a:pt x="15883" y="68566"/>
                </a:lnTo>
                <a:lnTo>
                  <a:pt x="13210" y="69037"/>
                </a:lnTo>
                <a:lnTo>
                  <a:pt x="10536" y="69588"/>
                </a:lnTo>
                <a:lnTo>
                  <a:pt x="7942" y="70217"/>
                </a:lnTo>
                <a:lnTo>
                  <a:pt x="5268" y="70846"/>
                </a:lnTo>
                <a:lnTo>
                  <a:pt x="2595" y="71554"/>
                </a:lnTo>
                <a:lnTo>
                  <a:pt x="0" y="72261"/>
                </a:lnTo>
                <a:lnTo>
                  <a:pt x="0" y="73598"/>
                </a:lnTo>
                <a:lnTo>
                  <a:pt x="3302" y="72576"/>
                </a:lnTo>
                <a:lnTo>
                  <a:pt x="7784" y="71475"/>
                </a:lnTo>
                <a:lnTo>
                  <a:pt x="12345" y="70531"/>
                </a:lnTo>
                <a:lnTo>
                  <a:pt x="16827" y="69667"/>
                </a:lnTo>
                <a:lnTo>
                  <a:pt x="21387" y="69037"/>
                </a:lnTo>
                <a:lnTo>
                  <a:pt x="21859" y="72812"/>
                </a:lnTo>
                <a:lnTo>
                  <a:pt x="22174" y="76193"/>
                </a:lnTo>
                <a:lnTo>
                  <a:pt x="22488" y="79495"/>
                </a:lnTo>
                <a:lnTo>
                  <a:pt x="22724" y="82876"/>
                </a:lnTo>
                <a:lnTo>
                  <a:pt x="22881" y="86258"/>
                </a:lnTo>
                <a:lnTo>
                  <a:pt x="22960" y="89639"/>
                </a:lnTo>
                <a:lnTo>
                  <a:pt x="23039" y="92941"/>
                </a:lnTo>
                <a:lnTo>
                  <a:pt x="23039" y="96322"/>
                </a:lnTo>
                <a:lnTo>
                  <a:pt x="23039" y="99703"/>
                </a:lnTo>
                <a:lnTo>
                  <a:pt x="22960" y="103006"/>
                </a:lnTo>
                <a:lnTo>
                  <a:pt x="22803" y="106387"/>
                </a:lnTo>
                <a:lnTo>
                  <a:pt x="22645" y="109689"/>
                </a:lnTo>
                <a:lnTo>
                  <a:pt x="22410" y="113071"/>
                </a:lnTo>
                <a:lnTo>
                  <a:pt x="22095" y="116373"/>
                </a:lnTo>
                <a:lnTo>
                  <a:pt x="21781" y="119675"/>
                </a:lnTo>
                <a:lnTo>
                  <a:pt x="21387" y="122978"/>
                </a:lnTo>
                <a:lnTo>
                  <a:pt x="20916" y="126280"/>
                </a:lnTo>
                <a:lnTo>
                  <a:pt x="20444" y="129504"/>
                </a:lnTo>
                <a:lnTo>
                  <a:pt x="19893" y="132807"/>
                </a:lnTo>
                <a:lnTo>
                  <a:pt x="19264" y="136031"/>
                </a:lnTo>
                <a:lnTo>
                  <a:pt x="18635" y="139254"/>
                </a:lnTo>
                <a:lnTo>
                  <a:pt x="17928" y="142478"/>
                </a:lnTo>
                <a:lnTo>
                  <a:pt x="17220" y="145623"/>
                </a:lnTo>
                <a:lnTo>
                  <a:pt x="16434" y="148769"/>
                </a:lnTo>
                <a:lnTo>
                  <a:pt x="15569" y="151914"/>
                </a:lnTo>
                <a:lnTo>
                  <a:pt x="14625" y="155059"/>
                </a:lnTo>
                <a:lnTo>
                  <a:pt x="13760" y="158126"/>
                </a:lnTo>
                <a:lnTo>
                  <a:pt x="12738" y="161192"/>
                </a:lnTo>
                <a:lnTo>
                  <a:pt x="11716" y="164259"/>
                </a:lnTo>
                <a:lnTo>
                  <a:pt x="10615" y="167247"/>
                </a:lnTo>
                <a:lnTo>
                  <a:pt x="9514" y="170235"/>
                </a:lnTo>
                <a:lnTo>
                  <a:pt x="8256" y="173144"/>
                </a:lnTo>
                <a:lnTo>
                  <a:pt x="7077" y="176053"/>
                </a:lnTo>
                <a:lnTo>
                  <a:pt x="5425" y="179356"/>
                </a:lnTo>
                <a:lnTo>
                  <a:pt x="3696" y="182658"/>
                </a:lnTo>
                <a:lnTo>
                  <a:pt x="1887" y="185961"/>
                </a:lnTo>
                <a:lnTo>
                  <a:pt x="0" y="189185"/>
                </a:lnTo>
                <a:lnTo>
                  <a:pt x="0" y="191622"/>
                </a:lnTo>
                <a:lnTo>
                  <a:pt x="2280" y="187848"/>
                </a:lnTo>
                <a:lnTo>
                  <a:pt x="4403" y="184152"/>
                </a:lnTo>
                <a:lnTo>
                  <a:pt x="6369" y="180378"/>
                </a:lnTo>
                <a:lnTo>
                  <a:pt x="8178" y="176604"/>
                </a:lnTo>
                <a:lnTo>
                  <a:pt x="9436" y="173616"/>
                </a:lnTo>
                <a:lnTo>
                  <a:pt x="10615" y="170707"/>
                </a:lnTo>
                <a:lnTo>
                  <a:pt x="11795" y="167719"/>
                </a:lnTo>
                <a:lnTo>
                  <a:pt x="12895" y="164652"/>
                </a:lnTo>
                <a:lnTo>
                  <a:pt x="13918" y="161585"/>
                </a:lnTo>
                <a:lnTo>
                  <a:pt x="14940" y="158519"/>
                </a:lnTo>
                <a:lnTo>
                  <a:pt x="15883" y="155452"/>
                </a:lnTo>
                <a:lnTo>
                  <a:pt x="16748" y="152307"/>
                </a:lnTo>
                <a:lnTo>
                  <a:pt x="17613" y="149162"/>
                </a:lnTo>
                <a:lnTo>
                  <a:pt x="18399" y="145938"/>
                </a:lnTo>
                <a:lnTo>
                  <a:pt x="19186" y="142714"/>
                </a:lnTo>
                <a:lnTo>
                  <a:pt x="19893" y="139490"/>
                </a:lnTo>
                <a:lnTo>
                  <a:pt x="20522" y="136266"/>
                </a:lnTo>
                <a:lnTo>
                  <a:pt x="21073" y="133043"/>
                </a:lnTo>
                <a:lnTo>
                  <a:pt x="21623" y="129740"/>
                </a:lnTo>
                <a:lnTo>
                  <a:pt x="22174" y="126438"/>
                </a:lnTo>
                <a:lnTo>
                  <a:pt x="22567" y="123135"/>
                </a:lnTo>
                <a:lnTo>
                  <a:pt x="22960" y="119833"/>
                </a:lnTo>
                <a:lnTo>
                  <a:pt x="23353" y="116530"/>
                </a:lnTo>
                <a:lnTo>
                  <a:pt x="23668" y="113149"/>
                </a:lnTo>
                <a:lnTo>
                  <a:pt x="23904" y="109768"/>
                </a:lnTo>
                <a:lnTo>
                  <a:pt x="24061" y="106466"/>
                </a:lnTo>
                <a:lnTo>
                  <a:pt x="24218" y="103084"/>
                </a:lnTo>
                <a:lnTo>
                  <a:pt x="24297" y="99703"/>
                </a:lnTo>
                <a:lnTo>
                  <a:pt x="24297" y="96322"/>
                </a:lnTo>
                <a:lnTo>
                  <a:pt x="24297" y="92941"/>
                </a:lnTo>
                <a:lnTo>
                  <a:pt x="24218" y="89560"/>
                </a:lnTo>
                <a:lnTo>
                  <a:pt x="24139" y="86179"/>
                </a:lnTo>
                <a:lnTo>
                  <a:pt x="23982" y="82798"/>
                </a:lnTo>
                <a:lnTo>
                  <a:pt x="23746" y="79417"/>
                </a:lnTo>
                <a:lnTo>
                  <a:pt x="23432" y="76036"/>
                </a:lnTo>
                <a:lnTo>
                  <a:pt x="23117" y="72654"/>
                </a:lnTo>
                <a:lnTo>
                  <a:pt x="22645" y="68880"/>
                </a:lnTo>
                <a:lnTo>
                  <a:pt x="27521" y="68408"/>
                </a:lnTo>
                <a:lnTo>
                  <a:pt x="32474" y="68094"/>
                </a:lnTo>
                <a:lnTo>
                  <a:pt x="37428" y="67937"/>
                </a:lnTo>
                <a:lnTo>
                  <a:pt x="42382" y="68015"/>
                </a:lnTo>
                <a:lnTo>
                  <a:pt x="47335" y="68173"/>
                </a:lnTo>
                <a:lnTo>
                  <a:pt x="52368" y="68644"/>
                </a:lnTo>
                <a:lnTo>
                  <a:pt x="57400" y="69195"/>
                </a:lnTo>
                <a:lnTo>
                  <a:pt x="62432" y="69981"/>
                </a:lnTo>
                <a:lnTo>
                  <a:pt x="67229" y="70846"/>
                </a:lnTo>
                <a:lnTo>
                  <a:pt x="72025" y="71947"/>
                </a:lnTo>
                <a:lnTo>
                  <a:pt x="76900" y="73126"/>
                </a:lnTo>
                <a:lnTo>
                  <a:pt x="81775" y="74542"/>
                </a:lnTo>
                <a:lnTo>
                  <a:pt x="86650" y="76114"/>
                </a:lnTo>
                <a:lnTo>
                  <a:pt x="91604" y="77844"/>
                </a:lnTo>
                <a:lnTo>
                  <a:pt x="96479" y="79653"/>
                </a:lnTo>
                <a:lnTo>
                  <a:pt x="101433" y="81697"/>
                </a:lnTo>
                <a:lnTo>
                  <a:pt x="106387" y="83899"/>
                </a:lnTo>
                <a:lnTo>
                  <a:pt x="111340" y="86258"/>
                </a:lnTo>
                <a:lnTo>
                  <a:pt x="116294" y="88852"/>
                </a:lnTo>
                <a:lnTo>
                  <a:pt x="121248" y="91526"/>
                </a:lnTo>
                <a:lnTo>
                  <a:pt x="126280" y="94356"/>
                </a:lnTo>
                <a:lnTo>
                  <a:pt x="131234" y="97344"/>
                </a:lnTo>
                <a:lnTo>
                  <a:pt x="136266" y="100490"/>
                </a:lnTo>
                <a:lnTo>
                  <a:pt x="141298" y="103792"/>
                </a:lnTo>
                <a:lnTo>
                  <a:pt x="145309" y="106623"/>
                </a:lnTo>
                <a:lnTo>
                  <a:pt x="149319" y="109454"/>
                </a:lnTo>
                <a:lnTo>
                  <a:pt x="153329" y="112441"/>
                </a:lnTo>
                <a:lnTo>
                  <a:pt x="157339" y="115508"/>
                </a:lnTo>
                <a:lnTo>
                  <a:pt x="161349" y="118653"/>
                </a:lnTo>
                <a:lnTo>
                  <a:pt x="165359" y="121956"/>
                </a:lnTo>
                <a:lnTo>
                  <a:pt x="169369" y="125258"/>
                </a:lnTo>
                <a:lnTo>
                  <a:pt x="173380" y="128718"/>
                </a:lnTo>
                <a:lnTo>
                  <a:pt x="177390" y="132335"/>
                </a:lnTo>
                <a:lnTo>
                  <a:pt x="181400" y="135952"/>
                </a:lnTo>
                <a:lnTo>
                  <a:pt x="185410" y="139648"/>
                </a:lnTo>
                <a:lnTo>
                  <a:pt x="189420" y="143500"/>
                </a:lnTo>
                <a:lnTo>
                  <a:pt x="193352" y="147432"/>
                </a:lnTo>
                <a:lnTo>
                  <a:pt x="197362" y="151442"/>
                </a:lnTo>
                <a:lnTo>
                  <a:pt x="201372" y="155531"/>
                </a:lnTo>
                <a:lnTo>
                  <a:pt x="205303" y="159777"/>
                </a:lnTo>
                <a:lnTo>
                  <a:pt x="211515" y="166539"/>
                </a:lnTo>
                <a:lnTo>
                  <a:pt x="217491" y="173301"/>
                </a:lnTo>
                <a:lnTo>
                  <a:pt x="223074" y="179906"/>
                </a:lnTo>
                <a:lnTo>
                  <a:pt x="228421" y="186354"/>
                </a:lnTo>
                <a:lnTo>
                  <a:pt x="233453" y="192566"/>
                </a:lnTo>
                <a:lnTo>
                  <a:pt x="238092" y="198542"/>
                </a:lnTo>
                <a:lnTo>
                  <a:pt x="242417" y="204203"/>
                </a:lnTo>
                <a:lnTo>
                  <a:pt x="246348" y="209550"/>
                </a:lnTo>
                <a:lnTo>
                  <a:pt x="247921" y="209550"/>
                </a:lnTo>
                <a:lnTo>
                  <a:pt x="243911" y="204125"/>
                </a:lnTo>
                <a:lnTo>
                  <a:pt x="239586" y="198384"/>
                </a:lnTo>
                <a:lnTo>
                  <a:pt x="234868" y="192330"/>
                </a:lnTo>
                <a:lnTo>
                  <a:pt x="229757" y="186040"/>
                </a:lnTo>
                <a:lnTo>
                  <a:pt x="224411" y="179435"/>
                </a:lnTo>
                <a:lnTo>
                  <a:pt x="218671" y="172751"/>
                </a:lnTo>
                <a:lnTo>
                  <a:pt x="212616" y="165832"/>
                </a:lnTo>
                <a:lnTo>
                  <a:pt x="206247" y="158912"/>
                </a:lnTo>
                <a:lnTo>
                  <a:pt x="202237" y="154745"/>
                </a:lnTo>
                <a:lnTo>
                  <a:pt x="198305" y="150577"/>
                </a:lnTo>
                <a:lnTo>
                  <a:pt x="194295" y="146567"/>
                </a:lnTo>
                <a:lnTo>
                  <a:pt x="190285" y="142636"/>
                </a:lnTo>
                <a:lnTo>
                  <a:pt x="186275" y="138783"/>
                </a:lnTo>
                <a:lnTo>
                  <a:pt x="182265" y="135008"/>
                </a:lnTo>
                <a:lnTo>
                  <a:pt x="178255" y="131391"/>
                </a:lnTo>
                <a:lnTo>
                  <a:pt x="174245" y="127774"/>
                </a:lnTo>
                <a:lnTo>
                  <a:pt x="170234" y="124315"/>
                </a:lnTo>
                <a:lnTo>
                  <a:pt x="166146" y="120934"/>
                </a:lnTo>
                <a:lnTo>
                  <a:pt x="162135" y="117710"/>
                </a:lnTo>
                <a:lnTo>
                  <a:pt x="158125" y="114486"/>
                </a:lnTo>
                <a:lnTo>
                  <a:pt x="154037" y="111419"/>
                </a:lnTo>
                <a:lnTo>
                  <a:pt x="150026" y="108431"/>
                </a:lnTo>
                <a:lnTo>
                  <a:pt x="146016" y="105601"/>
                </a:lnTo>
                <a:lnTo>
                  <a:pt x="142006" y="102770"/>
                </a:lnTo>
                <a:lnTo>
                  <a:pt x="136974" y="99467"/>
                </a:lnTo>
                <a:lnTo>
                  <a:pt x="131941" y="96244"/>
                </a:lnTo>
                <a:lnTo>
                  <a:pt x="126909" y="93256"/>
                </a:lnTo>
                <a:lnTo>
                  <a:pt x="121877" y="90425"/>
                </a:lnTo>
                <a:lnTo>
                  <a:pt x="116844" y="87673"/>
                </a:lnTo>
                <a:lnTo>
                  <a:pt x="111891" y="85157"/>
                </a:lnTo>
                <a:lnTo>
                  <a:pt x="106858" y="82798"/>
                </a:lnTo>
                <a:lnTo>
                  <a:pt x="101905" y="80596"/>
                </a:lnTo>
                <a:lnTo>
                  <a:pt x="96951" y="78473"/>
                </a:lnTo>
                <a:lnTo>
                  <a:pt x="91997" y="76586"/>
                </a:lnTo>
                <a:lnTo>
                  <a:pt x="87044" y="74935"/>
                </a:lnTo>
                <a:lnTo>
                  <a:pt x="82090" y="73362"/>
                </a:lnTo>
                <a:lnTo>
                  <a:pt x="77215" y="71947"/>
                </a:lnTo>
                <a:lnTo>
                  <a:pt x="72340" y="70689"/>
                </a:lnTo>
                <a:lnTo>
                  <a:pt x="67465" y="69667"/>
                </a:lnTo>
                <a:lnTo>
                  <a:pt x="62590" y="68723"/>
                </a:lnTo>
                <a:lnTo>
                  <a:pt x="57557" y="67937"/>
                </a:lnTo>
                <a:lnTo>
                  <a:pt x="52446" y="67386"/>
                </a:lnTo>
                <a:lnTo>
                  <a:pt x="47414" y="66914"/>
                </a:lnTo>
                <a:lnTo>
                  <a:pt x="42382" y="66757"/>
                </a:lnTo>
                <a:lnTo>
                  <a:pt x="37428" y="66679"/>
                </a:lnTo>
                <a:lnTo>
                  <a:pt x="32396" y="66836"/>
                </a:lnTo>
                <a:lnTo>
                  <a:pt x="27442" y="67150"/>
                </a:lnTo>
                <a:lnTo>
                  <a:pt x="22488" y="67622"/>
                </a:lnTo>
                <a:lnTo>
                  <a:pt x="21781" y="62904"/>
                </a:lnTo>
                <a:lnTo>
                  <a:pt x="21073" y="58265"/>
                </a:lnTo>
                <a:lnTo>
                  <a:pt x="20129" y="53626"/>
                </a:lnTo>
                <a:lnTo>
                  <a:pt x="19186" y="49065"/>
                </a:lnTo>
                <a:lnTo>
                  <a:pt x="18085" y="44583"/>
                </a:lnTo>
                <a:lnTo>
                  <a:pt x="16905" y="40102"/>
                </a:lnTo>
                <a:lnTo>
                  <a:pt x="15647" y="35777"/>
                </a:lnTo>
                <a:lnTo>
                  <a:pt x="14232" y="31452"/>
                </a:lnTo>
                <a:lnTo>
                  <a:pt x="12817" y="27285"/>
                </a:lnTo>
                <a:lnTo>
                  <a:pt x="11244" y="23117"/>
                </a:lnTo>
                <a:lnTo>
                  <a:pt x="9593" y="19029"/>
                </a:lnTo>
                <a:lnTo>
                  <a:pt x="7863" y="15018"/>
                </a:lnTo>
                <a:lnTo>
                  <a:pt x="5976" y="11166"/>
                </a:lnTo>
                <a:lnTo>
                  <a:pt x="4089" y="7313"/>
                </a:lnTo>
                <a:lnTo>
                  <a:pt x="2123" y="3617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BLANK_1_1_1_1_1_1_2">
    <p:bg>
      <p:bgPr>
        <a:solidFill>
          <a:schemeClr val="accen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t="51307" r="54483"/>
          <a:stretch/>
        </p:blipFill>
        <p:spPr>
          <a:xfrm rot="10800000" flipH="1">
            <a:off x="6802800" y="2639053"/>
            <a:ext cx="2341200" cy="25044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230200" y="1930281"/>
            <a:ext cx="6683700" cy="17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dk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2398650" y="3194700"/>
            <a:ext cx="43467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/>
          <p:nvPr/>
        </p:nvSpPr>
        <p:spPr>
          <a:xfrm flipH="1">
            <a:off x="11" y="148752"/>
            <a:ext cx="1377568" cy="2421760"/>
          </a:xfrm>
          <a:custGeom>
            <a:avLst/>
            <a:gdLst/>
            <a:ahLst/>
            <a:cxnLst/>
            <a:rect l="l" t="t" r="r" b="b"/>
            <a:pathLst>
              <a:path w="43049" h="75680" extrusionOk="0">
                <a:moveTo>
                  <a:pt x="10456" y="1"/>
                </a:moveTo>
                <a:lnTo>
                  <a:pt x="9414" y="38"/>
                </a:lnTo>
                <a:lnTo>
                  <a:pt x="8409" y="112"/>
                </a:lnTo>
                <a:lnTo>
                  <a:pt x="7479" y="187"/>
                </a:lnTo>
                <a:lnTo>
                  <a:pt x="6586" y="336"/>
                </a:lnTo>
                <a:lnTo>
                  <a:pt x="5768" y="522"/>
                </a:lnTo>
                <a:lnTo>
                  <a:pt x="4986" y="708"/>
                </a:lnTo>
                <a:lnTo>
                  <a:pt x="4279" y="931"/>
                </a:lnTo>
                <a:lnTo>
                  <a:pt x="3610" y="1229"/>
                </a:lnTo>
                <a:lnTo>
                  <a:pt x="3014" y="1526"/>
                </a:lnTo>
                <a:lnTo>
                  <a:pt x="2456" y="1861"/>
                </a:lnTo>
                <a:lnTo>
                  <a:pt x="1972" y="2270"/>
                </a:lnTo>
                <a:lnTo>
                  <a:pt x="1526" y="2680"/>
                </a:lnTo>
                <a:lnTo>
                  <a:pt x="1154" y="3126"/>
                </a:lnTo>
                <a:lnTo>
                  <a:pt x="893" y="3461"/>
                </a:lnTo>
                <a:lnTo>
                  <a:pt x="707" y="3796"/>
                </a:lnTo>
                <a:lnTo>
                  <a:pt x="521" y="4168"/>
                </a:lnTo>
                <a:lnTo>
                  <a:pt x="373" y="4540"/>
                </a:lnTo>
                <a:lnTo>
                  <a:pt x="261" y="4912"/>
                </a:lnTo>
                <a:lnTo>
                  <a:pt x="149" y="5321"/>
                </a:lnTo>
                <a:lnTo>
                  <a:pt x="75" y="5731"/>
                </a:lnTo>
                <a:lnTo>
                  <a:pt x="38" y="6177"/>
                </a:lnTo>
                <a:lnTo>
                  <a:pt x="0" y="6624"/>
                </a:lnTo>
                <a:lnTo>
                  <a:pt x="0" y="7070"/>
                </a:lnTo>
                <a:lnTo>
                  <a:pt x="38" y="7554"/>
                </a:lnTo>
                <a:lnTo>
                  <a:pt x="112" y="8075"/>
                </a:lnTo>
                <a:lnTo>
                  <a:pt x="187" y="8558"/>
                </a:lnTo>
                <a:lnTo>
                  <a:pt x="298" y="9117"/>
                </a:lnTo>
                <a:lnTo>
                  <a:pt x="596" y="10196"/>
                </a:lnTo>
                <a:lnTo>
                  <a:pt x="1005" y="11386"/>
                </a:lnTo>
                <a:lnTo>
                  <a:pt x="1489" y="12614"/>
                </a:lnTo>
                <a:lnTo>
                  <a:pt x="2121" y="13916"/>
                </a:lnTo>
                <a:lnTo>
                  <a:pt x="2828" y="15256"/>
                </a:lnTo>
                <a:lnTo>
                  <a:pt x="3684" y="16707"/>
                </a:lnTo>
                <a:lnTo>
                  <a:pt x="4614" y="18195"/>
                </a:lnTo>
                <a:lnTo>
                  <a:pt x="5656" y="19758"/>
                </a:lnTo>
                <a:lnTo>
                  <a:pt x="6772" y="21358"/>
                </a:lnTo>
                <a:lnTo>
                  <a:pt x="9525" y="25190"/>
                </a:lnTo>
                <a:lnTo>
                  <a:pt x="12204" y="28985"/>
                </a:lnTo>
                <a:lnTo>
                  <a:pt x="14809" y="32706"/>
                </a:lnTo>
                <a:lnTo>
                  <a:pt x="17376" y="36426"/>
                </a:lnTo>
                <a:lnTo>
                  <a:pt x="22325" y="43682"/>
                </a:lnTo>
                <a:lnTo>
                  <a:pt x="27050" y="50714"/>
                </a:lnTo>
                <a:lnTo>
                  <a:pt x="31478" y="57486"/>
                </a:lnTo>
                <a:lnTo>
                  <a:pt x="35645" y="63922"/>
                </a:lnTo>
                <a:lnTo>
                  <a:pt x="39514" y="69987"/>
                </a:lnTo>
                <a:lnTo>
                  <a:pt x="43049" y="75680"/>
                </a:lnTo>
                <a:lnTo>
                  <a:pt x="43049" y="74526"/>
                </a:lnTo>
                <a:lnTo>
                  <a:pt x="39514" y="68908"/>
                </a:lnTo>
                <a:lnTo>
                  <a:pt x="35682" y="62918"/>
                </a:lnTo>
                <a:lnTo>
                  <a:pt x="31589" y="56555"/>
                </a:lnTo>
                <a:lnTo>
                  <a:pt x="27199" y="49895"/>
                </a:lnTo>
                <a:lnTo>
                  <a:pt x="22548" y="42975"/>
                </a:lnTo>
                <a:lnTo>
                  <a:pt x="17674" y="35831"/>
                </a:lnTo>
                <a:lnTo>
                  <a:pt x="15144" y="32185"/>
                </a:lnTo>
                <a:lnTo>
                  <a:pt x="12576" y="28501"/>
                </a:lnTo>
                <a:lnTo>
                  <a:pt x="9935" y="24781"/>
                </a:lnTo>
                <a:lnTo>
                  <a:pt x="7256" y="21023"/>
                </a:lnTo>
                <a:lnTo>
                  <a:pt x="6177" y="19460"/>
                </a:lnTo>
                <a:lnTo>
                  <a:pt x="5172" y="17972"/>
                </a:lnTo>
                <a:lnTo>
                  <a:pt x="4279" y="16521"/>
                </a:lnTo>
                <a:lnTo>
                  <a:pt x="3461" y="15144"/>
                </a:lnTo>
                <a:lnTo>
                  <a:pt x="2754" y="13805"/>
                </a:lnTo>
                <a:lnTo>
                  <a:pt x="2158" y="12577"/>
                </a:lnTo>
                <a:lnTo>
                  <a:pt x="1638" y="11386"/>
                </a:lnTo>
                <a:lnTo>
                  <a:pt x="1266" y="10233"/>
                </a:lnTo>
                <a:lnTo>
                  <a:pt x="931" y="9191"/>
                </a:lnTo>
                <a:lnTo>
                  <a:pt x="745" y="8186"/>
                </a:lnTo>
                <a:lnTo>
                  <a:pt x="670" y="7703"/>
                </a:lnTo>
                <a:lnTo>
                  <a:pt x="633" y="7219"/>
                </a:lnTo>
                <a:lnTo>
                  <a:pt x="633" y="6773"/>
                </a:lnTo>
                <a:lnTo>
                  <a:pt x="633" y="6363"/>
                </a:lnTo>
                <a:lnTo>
                  <a:pt x="670" y="5954"/>
                </a:lnTo>
                <a:lnTo>
                  <a:pt x="745" y="5545"/>
                </a:lnTo>
                <a:lnTo>
                  <a:pt x="819" y="5173"/>
                </a:lnTo>
                <a:lnTo>
                  <a:pt x="931" y="4801"/>
                </a:lnTo>
                <a:lnTo>
                  <a:pt x="1042" y="4428"/>
                </a:lnTo>
                <a:lnTo>
                  <a:pt x="1228" y="4094"/>
                </a:lnTo>
                <a:lnTo>
                  <a:pt x="1414" y="3796"/>
                </a:lnTo>
                <a:lnTo>
                  <a:pt x="1600" y="3498"/>
                </a:lnTo>
                <a:lnTo>
                  <a:pt x="1972" y="3089"/>
                </a:lnTo>
                <a:lnTo>
                  <a:pt x="2382" y="2680"/>
                </a:lnTo>
                <a:lnTo>
                  <a:pt x="2865" y="2345"/>
                </a:lnTo>
                <a:lnTo>
                  <a:pt x="3386" y="2010"/>
                </a:lnTo>
                <a:lnTo>
                  <a:pt x="3944" y="1750"/>
                </a:lnTo>
                <a:lnTo>
                  <a:pt x="4577" y="1489"/>
                </a:lnTo>
                <a:lnTo>
                  <a:pt x="5284" y="1266"/>
                </a:lnTo>
                <a:lnTo>
                  <a:pt x="6028" y="1080"/>
                </a:lnTo>
                <a:lnTo>
                  <a:pt x="6809" y="894"/>
                </a:lnTo>
                <a:lnTo>
                  <a:pt x="7665" y="782"/>
                </a:lnTo>
                <a:lnTo>
                  <a:pt x="8595" y="708"/>
                </a:lnTo>
                <a:lnTo>
                  <a:pt x="9563" y="633"/>
                </a:lnTo>
                <a:lnTo>
                  <a:pt x="10567" y="596"/>
                </a:lnTo>
                <a:lnTo>
                  <a:pt x="11646" y="633"/>
                </a:lnTo>
                <a:lnTo>
                  <a:pt x="12762" y="671"/>
                </a:lnTo>
                <a:lnTo>
                  <a:pt x="13953" y="745"/>
                </a:lnTo>
                <a:lnTo>
                  <a:pt x="16223" y="931"/>
                </a:lnTo>
                <a:lnTo>
                  <a:pt x="18641" y="1266"/>
                </a:lnTo>
                <a:lnTo>
                  <a:pt x="21246" y="1675"/>
                </a:lnTo>
                <a:lnTo>
                  <a:pt x="24036" y="2196"/>
                </a:lnTo>
                <a:lnTo>
                  <a:pt x="26976" y="2829"/>
                </a:lnTo>
                <a:lnTo>
                  <a:pt x="30138" y="3573"/>
                </a:lnTo>
                <a:lnTo>
                  <a:pt x="33487" y="4428"/>
                </a:lnTo>
                <a:lnTo>
                  <a:pt x="37021" y="5359"/>
                </a:lnTo>
                <a:lnTo>
                  <a:pt x="39998" y="6214"/>
                </a:lnTo>
                <a:lnTo>
                  <a:pt x="43049" y="7107"/>
                </a:lnTo>
                <a:lnTo>
                  <a:pt x="43049" y="6475"/>
                </a:lnTo>
                <a:lnTo>
                  <a:pt x="40072" y="5619"/>
                </a:lnTo>
                <a:lnTo>
                  <a:pt x="37170" y="4801"/>
                </a:lnTo>
                <a:lnTo>
                  <a:pt x="33636" y="3833"/>
                </a:lnTo>
                <a:lnTo>
                  <a:pt x="30250" y="2977"/>
                </a:lnTo>
                <a:lnTo>
                  <a:pt x="27087" y="2233"/>
                </a:lnTo>
                <a:lnTo>
                  <a:pt x="24111" y="1601"/>
                </a:lnTo>
                <a:lnTo>
                  <a:pt x="21320" y="1080"/>
                </a:lnTo>
                <a:lnTo>
                  <a:pt x="18716" y="671"/>
                </a:lnTo>
                <a:lnTo>
                  <a:pt x="16260" y="336"/>
                </a:lnTo>
                <a:lnTo>
                  <a:pt x="13990" y="150"/>
                </a:lnTo>
                <a:lnTo>
                  <a:pt x="12762" y="75"/>
                </a:lnTo>
                <a:lnTo>
                  <a:pt x="11609" y="38"/>
                </a:lnTo>
                <a:lnTo>
                  <a:pt x="104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3447988" y="3693650"/>
            <a:ext cx="22479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3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Franklin Junction</a:t>
            </a:r>
            <a:endParaRPr dirty="0"/>
          </a:p>
        </p:txBody>
      </p:sp>
      <p:sp>
        <p:nvSpPr>
          <p:cNvPr id="83" name="Google Shape;83;p16"/>
          <p:cNvSpPr/>
          <p:nvPr/>
        </p:nvSpPr>
        <p:spPr>
          <a:xfrm rot="-395291">
            <a:off x="3110326" y="3199308"/>
            <a:ext cx="3041752" cy="281119"/>
          </a:xfrm>
          <a:custGeom>
            <a:avLst/>
            <a:gdLst/>
            <a:ahLst/>
            <a:cxnLst/>
            <a:rect l="l" t="t" r="r" b="b"/>
            <a:pathLst>
              <a:path w="182716" h="17616" extrusionOk="0">
                <a:moveTo>
                  <a:pt x="0" y="0"/>
                </a:moveTo>
                <a:cubicBezTo>
                  <a:pt x="61188" y="0"/>
                  <a:pt x="122876" y="4843"/>
                  <a:pt x="182716" y="17616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Google Shape;84;p16"/>
          <p:cNvSpPr/>
          <p:nvPr/>
        </p:nvSpPr>
        <p:spPr>
          <a:xfrm rot="-509448">
            <a:off x="4276371" y="3322374"/>
            <a:ext cx="1877891" cy="123212"/>
          </a:xfrm>
          <a:custGeom>
            <a:avLst/>
            <a:gdLst/>
            <a:ahLst/>
            <a:cxnLst/>
            <a:rect l="l" t="t" r="r" b="b"/>
            <a:pathLst>
              <a:path w="182716" h="17616" extrusionOk="0">
                <a:moveTo>
                  <a:pt x="0" y="0"/>
                </a:moveTo>
                <a:cubicBezTo>
                  <a:pt x="61188" y="0"/>
                  <a:pt x="122876" y="4843"/>
                  <a:pt x="182716" y="17616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28600" y="256925"/>
            <a:ext cx="8686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Exploratory Analysis - </a:t>
            </a:r>
            <a:r>
              <a:rPr lang="en" b="0"/>
              <a:t>Top 20 Doordash Stores</a:t>
            </a:r>
            <a:endParaRPr b="0"/>
          </a:p>
        </p:txBody>
      </p:sp>
      <p:pic>
        <p:nvPicPr>
          <p:cNvPr id="156" name="Google Shape;156;p25" title="Screenshot 2025-11-09 at 10.04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2088"/>
            <a:ext cx="8839203" cy="281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228600" y="256925"/>
            <a:ext cx="8686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Exploratory Analysis - </a:t>
            </a:r>
            <a:r>
              <a:rPr lang="en" b="0"/>
              <a:t>Top 20 Ubereats Stores</a:t>
            </a:r>
            <a:endParaRPr b="0"/>
          </a:p>
        </p:txBody>
      </p:sp>
      <p:pic>
        <p:nvPicPr>
          <p:cNvPr id="162" name="Google Shape;162;p26" title="Screenshot 2025-11-09 at 10.05.2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9550"/>
            <a:ext cx="8839199" cy="278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 idx="4294967295"/>
          </p:nvPr>
        </p:nvSpPr>
        <p:spPr>
          <a:xfrm>
            <a:off x="228600" y="149550"/>
            <a:ext cx="86868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Exploratory Analysis - </a:t>
            </a:r>
            <a:r>
              <a:rPr lang="en" b="0">
                <a:solidFill>
                  <a:schemeClr val="lt1"/>
                </a:solidFill>
              </a:rPr>
              <a:t>Characteristics of Top-Performing Stores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252000" y="1161625"/>
            <a:ext cx="4752900" cy="39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Key Patterns in Top 20: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Geographic Concentration: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Washington DC dominates (Bangbop, Block Sushi, KogiBBQ Street Kitchen)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Reno, NV strong (Nathan's Famous locations)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Salt Lake City, UT emerging (Dal Forno Pasta)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Brand Performance: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Bangbop: #1 overall ($1.32M revenue, $231 avg ticket)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Nathan's Famous: Multiple locations in top 20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Dal Forno Pasta: Specialty brand showing strong results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Tori-Yoshi: Consistent performer across markets</a:t>
            </a:r>
            <a:endParaRPr sz="15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5268200" y="1500625"/>
            <a:ext cx="3494700" cy="32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Platform Mix: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Top stores often perform on both platforms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High average ticket sizes ($150-250) common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Order volume + ticket size both important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Strategic Implication:</a:t>
            </a: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Replicate the DC/Reno model, don't just add stores anywhere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228600" y="256925"/>
            <a:ext cx="8686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Avg Performance Per Store-Month: 2023 vs 2024</a:t>
            </a:r>
            <a:endParaRPr/>
          </a:p>
        </p:txBody>
      </p:sp>
      <p:sp>
        <p:nvSpPr>
          <p:cNvPr id="175" name="Google Shape;175;p28"/>
          <p:cNvSpPr txBox="1"/>
          <p:nvPr/>
        </p:nvSpPr>
        <p:spPr>
          <a:xfrm>
            <a:off x="6546475" y="902525"/>
            <a:ext cx="2368800" cy="3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2023 Patterns:</a:t>
            </a: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Variable performance month-to-month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More  high-performing months (yellow = $1200+)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Some low-performing months (purple/dark = $900)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2024 Patterns:</a:t>
            </a: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Mainly falls into the purple band ($900-1000 range)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Fewer extreme highs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6" name="Google Shape;176;p28" title="Rpl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749525"/>
            <a:ext cx="6241675" cy="3736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228600" y="256925"/>
            <a:ext cx="8686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Store Mix by Performance Segment</a:t>
            </a:r>
            <a:endParaRPr/>
          </a:p>
        </p:txBody>
      </p:sp>
      <p:pic>
        <p:nvPicPr>
          <p:cNvPr id="182" name="Google Shape;182;p29" title="Rplot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25" y="1056401"/>
            <a:ext cx="5773726" cy="345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5989350" y="256925"/>
            <a:ext cx="3068100" cy="4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2023 Distribution: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Reasonable mix for baseline year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2024 Distribution: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~45% High, ~30% Medium, ~25% Low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More  high performers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2025 Distribution: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~28% High, ~35% Medium, ~37% Low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High performers shrank, low performers grew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Portfolio quality declining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New stores pulling average down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Critical Insight: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2025's expansion added more low performers than high performers; expansion velocity exceeded execution capacity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228600" y="256925"/>
            <a:ext cx="8686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Revenue vs Average Revenue</a:t>
            </a:r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6075950" y="784900"/>
            <a:ext cx="2887200" cy="4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2024:</a:t>
            </a: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BOTH lines trending up together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Total revenue growing AND per-store improving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This is sustainable, profitable growth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2025:</a:t>
            </a: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Red line spikes (total revenue hits $1.2M in one month)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Blue line crashes (per-store drops below $20K)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Over-expansion pattern: Adding stores faster than they can perform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90" name="Google Shape;190;p30" title="Rplot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25" y="844419"/>
            <a:ext cx="5771150" cy="345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228600" y="256925"/>
            <a:ext cx="8686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Regression Results</a:t>
            </a:r>
            <a:endParaRPr/>
          </a:p>
        </p:txBody>
      </p:sp>
      <p:sp>
        <p:nvSpPr>
          <p:cNvPr id="196" name="Google Shape;196;p31"/>
          <p:cNvSpPr txBox="1"/>
          <p:nvPr/>
        </p:nvSpPr>
        <p:spPr>
          <a:xfrm>
            <a:off x="4618950" y="898625"/>
            <a:ext cx="4020600" cy="3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97" name="Google Shape;197;p31" title="Rplot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38" y="749525"/>
            <a:ext cx="5698732" cy="34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6080700" y="749525"/>
            <a:ext cx="2898000" cy="4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Platform &amp; Brand Diversity Matters:</a:t>
            </a: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More platforms and brands per store = positive revenue impact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Diversification reduces risk and captures more customers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Demographics Drive Performance:</a:t>
            </a: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Employment rate: Positive impact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Median income: Positive impact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Education rate: Positive impact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Poverty rate: Positive impact 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Actionable Insight: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Target areas with high employment, education, and median income for new stores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3436800" y="244375"/>
            <a:ext cx="57072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 Performance</a:t>
            </a: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1" y="3071000"/>
            <a:ext cx="2600350" cy="19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53" y="244375"/>
            <a:ext cx="2600350" cy="311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/>
        </p:nvSpPr>
        <p:spPr>
          <a:xfrm>
            <a:off x="2666800" y="736975"/>
            <a:ext cx="3488700" cy="4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Tier 1: Cash Cow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Top 10%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of stores (highest performers)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Nathan’s Famous (15 locations)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These are the stores to replicate</a:t>
            </a: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Tier 2: Above Average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75th-90th percentile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- Strong performers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Nathan's Famous (25 locations) - most versatile brand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Tier 3: Average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50th-75th percentile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- Middle of the pack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Nathan's Famous still leading (39 locations)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Meeting expectations but room for improvement</a:t>
            </a: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5886303" y="736975"/>
            <a:ext cx="3257700" cy="7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Tier 4: Below Average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25th-50th percentile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- Struggling stores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Nathan's Famous (34 locations) - even good brands can have bad locations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 Original Hot Chicken (2 locations)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Bennigan's (2 locations)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Need immediate attention or closure consideration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Tier 5: Danger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Bottom 25%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of stores - serious underperformers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Nathan's Famous (15 locations)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Bennigan's (3 locations)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Thunderbirds (2 locations)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Prime candidates for closure</a:t>
            </a: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57072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10 Stores Opened In 2024</a:t>
            </a:r>
            <a:endParaRPr/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50" y="1081229"/>
            <a:ext cx="8550500" cy="29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57072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Bottom 10 Stores Opened in 2024</a:t>
            </a:r>
            <a:endParaRPr/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3900"/>
            <a:ext cx="8839202" cy="2695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 idx="4294967295"/>
          </p:nvPr>
        </p:nvSpPr>
        <p:spPr>
          <a:xfrm>
            <a:off x="228600" y="149400"/>
            <a:ext cx="8686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Summary</a:t>
            </a:r>
            <a:endParaRPr b="0"/>
          </a:p>
        </p:txBody>
      </p:sp>
      <p:sp>
        <p:nvSpPr>
          <p:cNvPr id="90" name="Google Shape;90;p17"/>
          <p:cNvSpPr txBox="1"/>
          <p:nvPr/>
        </p:nvSpPr>
        <p:spPr>
          <a:xfrm>
            <a:off x="935475" y="669875"/>
            <a:ext cx="67359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Research Question:</a:t>
            </a:r>
            <a:r>
              <a:rPr lang="en">
                <a:solidFill>
                  <a:schemeClr val="dk1"/>
                </a:solidFill>
              </a:rPr>
              <a:t> What key initiatives, strategies, and processes were effective or ineffective in 2023, 2024, and did those trends continue into early 2025?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Our Investigation:</a:t>
            </a:r>
            <a:r>
              <a:rPr lang="en">
                <a:solidFill>
                  <a:schemeClr val="dk1"/>
                </a:solidFill>
              </a:rPr>
              <a:t> Analyzed 3 years of store-level revenue data (2023-2025), revenue performance segmented by demographic income bands, and month-by-month expansion velocity and unit economics.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258600" y="3459925"/>
            <a:ext cx="58854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How we analyzed it:</a:t>
            </a:r>
            <a:endParaRPr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Comparative analysis across years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Per-store revenue as primary performance metric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Income band segmentation to understand targeting effectiveness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Trend analysis to identify what strategies worked vs. failed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5" y="4627950"/>
            <a:ext cx="1291451" cy="4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93" y="2211399"/>
            <a:ext cx="7273031" cy="12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57072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10 Stores Opened in 2025</a:t>
            </a:r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00" y="1000125"/>
            <a:ext cx="85725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57072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Bottom 10 Stores Opened in 2025</a:t>
            </a:r>
            <a:endParaRPr/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04875"/>
            <a:ext cx="725805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228600" y="256925"/>
            <a:ext cx="8686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Tableau Dashboard Demo</a:t>
            </a:r>
            <a:endParaRPr/>
          </a:p>
        </p:txBody>
      </p:sp>
      <p:pic>
        <p:nvPicPr>
          <p:cNvPr id="238" name="Google Shape;2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1925"/>
            <a:ext cx="8782045" cy="40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 idx="4294967295"/>
          </p:nvPr>
        </p:nvSpPr>
        <p:spPr>
          <a:xfrm>
            <a:off x="133350" y="90225"/>
            <a:ext cx="86868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Insights &amp; Recommendations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228600" y="676350"/>
            <a:ext cx="4465800" cy="42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Recommendation #1: Expansion Freeze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</a:rPr>
              <a:t>Action:</a:t>
            </a:r>
            <a:r>
              <a:rPr lang="en">
                <a:solidFill>
                  <a:schemeClr val="dk1"/>
                </a:solidFill>
              </a:rPr>
              <a:t> Stop all new store openings for 6 months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</a:rPr>
              <a:t>Rationale:</a:t>
            </a:r>
            <a:r>
              <a:rPr lang="en">
                <a:solidFill>
                  <a:schemeClr val="dk1"/>
                </a:solidFill>
              </a:rPr>
              <a:t> Cannot fix quality while adding complexity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</a:rPr>
              <a:t>Target:</a:t>
            </a:r>
            <a:r>
              <a:rPr lang="en">
                <a:solidFill>
                  <a:schemeClr val="dk1"/>
                </a:solidFill>
              </a:rPr>
              <a:t> Focus on stabilizing per-store revenue at $28k+/month minimum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Recommendation #2: Target Specific Demographics 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</a:rPr>
              <a:t>Action:</a:t>
            </a:r>
            <a:r>
              <a:rPr lang="en">
                <a:solidFill>
                  <a:schemeClr val="dk1"/>
                </a:solidFill>
              </a:rPr>
              <a:t> Focus exclusively on 80k-119k income band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</a:rPr>
              <a:t>Rationale:</a:t>
            </a:r>
            <a:r>
              <a:rPr lang="en">
                <a:solidFill>
                  <a:schemeClr val="dk1"/>
                </a:solidFill>
              </a:rPr>
              <a:t> This segment generated $58,543/store in 2024 (86% above average)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</a:rPr>
              <a:t>Target:</a:t>
            </a:r>
            <a:r>
              <a:rPr lang="en">
                <a:solidFill>
                  <a:schemeClr val="dk1"/>
                </a:solidFill>
              </a:rPr>
              <a:t> 50%+ of portfolio in 80k-119k within 12 months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45" name="Google Shape;245;p38"/>
          <p:cNvSpPr txBox="1"/>
          <p:nvPr/>
        </p:nvSpPr>
        <p:spPr>
          <a:xfrm>
            <a:off x="4823425" y="684000"/>
            <a:ext cx="4201200" cy="42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Recommendation #3: Close Bottom Performers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Action:</a:t>
            </a: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Exit lowest 15-20 stores (likely the 2025 additions)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Rationale:</a:t>
            </a: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Poor performers consume resources and drag averages down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Target:</a:t>
            </a: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Raise company average per-store to $35K+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Recommendation #4: Obtain Demographic Data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Action:</a:t>
            </a: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Get income data for all 84+ "Unknown" stores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Rationale:</a:t>
            </a: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Can't optimize what you don't measure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Target:</a:t>
            </a: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Zero "Unknown" stores within 3 months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1230150" y="2380656"/>
            <a:ext cx="6683700" cy="17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51" name="Google Shape;251;p39"/>
          <p:cNvSpPr/>
          <p:nvPr/>
        </p:nvSpPr>
        <p:spPr>
          <a:xfrm>
            <a:off x="5281989" y="3187067"/>
            <a:ext cx="1182446" cy="37237"/>
          </a:xfrm>
          <a:custGeom>
            <a:avLst/>
            <a:gdLst/>
            <a:ahLst/>
            <a:cxnLst/>
            <a:rect l="l" t="t" r="r" b="b"/>
            <a:pathLst>
              <a:path w="57603" h="1814" extrusionOk="0">
                <a:moveTo>
                  <a:pt x="0" y="1814"/>
                </a:moveTo>
                <a:cubicBezTo>
                  <a:pt x="19211" y="1814"/>
                  <a:pt x="38392" y="0"/>
                  <a:pt x="57603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346" y="856277"/>
            <a:ext cx="3273300" cy="10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 idx="4294967295"/>
          </p:nvPr>
        </p:nvSpPr>
        <p:spPr>
          <a:xfrm>
            <a:off x="133350" y="90225"/>
            <a:ext cx="86868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Data Overview</a:t>
            </a:r>
            <a:endParaRPr sz="1400">
              <a:solidFill>
                <a:srgbClr val="CC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28600" y="676350"/>
            <a:ext cx="4465800" cy="29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b="1"/>
              <a:t>Dataset Summary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Three Years of Performance Data:</a:t>
            </a: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2023: 81 stores (12 months complete)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2024: 128 stores (12 months complete)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2025: 180 stores (5 months – Jan through May)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Key Metrics Tracked:</a:t>
            </a: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Total stores and revenue by year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Revenue per store (unit economics)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Store distribution by income demographics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Monthly performance trends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354914" y="3865025"/>
            <a:ext cx="7020300" cy="16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b="1">
                <a:latin typeface="Nunito Sans"/>
                <a:ea typeface="Nunito Sans"/>
                <a:cs typeface="Nunito Sans"/>
                <a:sym typeface="Nunito Sans"/>
              </a:rPr>
              <a:t>Critical Note on 2025 Data</a:t>
            </a:r>
            <a:endParaRPr b="1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2025 represents only 5 months (Jan-May). All 2025 comparisons are annualized projections based on current pace. Recommendations account for data limitations.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5" y="4627950"/>
            <a:ext cx="1291451" cy="4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4702200" y="1136925"/>
            <a:ext cx="4201200" cy="1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Income Band Classifications:</a:t>
            </a: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b="1"/>
              <a:t>120k+: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Median household income $120,000+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b="1">
                <a:solidFill>
                  <a:schemeClr val="lt1"/>
                </a:solidFill>
              </a:rPr>
              <a:t>80k-119k: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Median household income $80,000-119,000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b="1">
                <a:solidFill>
                  <a:schemeClr val="lt1"/>
                </a:solidFill>
              </a:rPr>
              <a:t>50k-79k: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Median household income $50,000-79,000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b="1">
                <a:solidFill>
                  <a:schemeClr val="lt1"/>
                </a:solidFill>
              </a:rPr>
              <a:t>&lt;50k: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Median household income under $50,000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b="1">
                <a:solidFill>
                  <a:schemeClr val="lt1"/>
                </a:solidFill>
              </a:rPr>
              <a:t>Unknown:</a:t>
            </a:r>
            <a:r>
              <a:rPr lang="en">
                <a:solidFill>
                  <a:schemeClr val="dk1"/>
                </a:solidFill>
              </a:rPr>
              <a:t> Stores without demographic data</a:t>
            </a:r>
            <a:endParaRPr sz="15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 idx="4294967295"/>
          </p:nvPr>
        </p:nvSpPr>
        <p:spPr>
          <a:xfrm>
            <a:off x="133350" y="90225"/>
            <a:ext cx="8686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Data Cleaning 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28600" y="705825"/>
            <a:ext cx="7119300" cy="29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How we cleaned the data:</a:t>
            </a:r>
            <a:endParaRPr sz="12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●"/>
            </a:pPr>
            <a:r>
              <a:rPr lang="en" sz="1200" b="1">
                <a:latin typeface="Nunito Sans"/>
                <a:ea typeface="Nunito Sans"/>
                <a:cs typeface="Nunito Sans"/>
                <a:sym typeface="Nunito Sans"/>
              </a:rPr>
              <a:t>Consolidated all 2023–2025 data into a single store × month unified model to support consistent year-over-year comparison.</a:t>
            </a:r>
            <a:endParaRPr sz="12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●"/>
            </a:pPr>
            <a:r>
              <a:rPr lang="en" sz="1200" b="1">
                <a:latin typeface="Nunito Sans"/>
                <a:ea typeface="Nunito Sans"/>
                <a:cs typeface="Nunito Sans"/>
                <a:sym typeface="Nunito Sans"/>
              </a:rPr>
              <a:t>Standardized schemas (year, month, brand, platform, location) and resolved missing or inconsistent values across all source tables.</a:t>
            </a:r>
            <a:br>
              <a:rPr lang="en" sz="1200" b="1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1200" b="1">
                <a:latin typeface="Nunito Sans"/>
                <a:ea typeface="Nunito Sans"/>
                <a:cs typeface="Nunito Sans"/>
                <a:sym typeface="Nunito Sans"/>
              </a:rPr>
              <a:t>Recomputed core KPIs — revenue, orders, avg ticket, revenue per store — using a uniform logic across all years.</a:t>
            </a:r>
            <a:endParaRPr sz="12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●"/>
            </a:pPr>
            <a:r>
              <a:rPr lang="en" sz="1200" b="1">
                <a:latin typeface="Nunito Sans"/>
                <a:ea typeface="Nunito Sans"/>
                <a:cs typeface="Nunito Sans"/>
                <a:sym typeface="Nunito Sans"/>
              </a:rPr>
              <a:t>Integrated ACS income-band data and corrected store mappings to enable demographic and regional diagnostics.</a:t>
            </a:r>
            <a:endParaRPr sz="12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●"/>
            </a:pPr>
            <a:r>
              <a:rPr lang="en" sz="1200" b="1">
                <a:latin typeface="Nunito Sans"/>
                <a:ea typeface="Nunito Sans"/>
                <a:cs typeface="Nunito Sans"/>
                <a:sym typeface="Nunito Sans"/>
              </a:rPr>
              <a:t>Fully validated totals against the system “golden truth,” ensuring a clean, reliable dataset for analyzing 2024 performance and early 2025 trends.</a:t>
            </a:r>
            <a:endParaRPr sz="12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●"/>
            </a:pPr>
            <a:r>
              <a:rPr lang="en" sz="1200" b="1">
                <a:latin typeface="Nunito Sans"/>
                <a:ea typeface="Nunito Sans"/>
                <a:cs typeface="Nunito Sans"/>
                <a:sym typeface="Nunito Sans"/>
              </a:rPr>
              <a:t>Removed Frisch’s Big Boy’s from all datasets</a:t>
            </a:r>
            <a:endParaRPr sz="12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5" y="4627950"/>
            <a:ext cx="1291451" cy="4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 idx="4294967295"/>
          </p:nvPr>
        </p:nvSpPr>
        <p:spPr>
          <a:xfrm>
            <a:off x="228600" y="256925"/>
            <a:ext cx="8686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ERD Diagram</a:t>
            </a:r>
            <a:endParaRPr b="0">
              <a:solidFill>
                <a:schemeClr val="lt1"/>
              </a:solidFill>
            </a:endParaRPr>
          </a:p>
        </p:txBody>
      </p:sp>
      <p:pic>
        <p:nvPicPr>
          <p:cNvPr id="115" name="Google Shape;115;p20" title="franklin_junction_erd.png"/>
          <p:cNvPicPr preferRelativeResize="0"/>
          <p:nvPr/>
        </p:nvPicPr>
        <p:blipFill rotWithShape="1">
          <a:blip r:embed="rId3">
            <a:alphaModFix/>
          </a:blip>
          <a:srcRect b="20338"/>
          <a:stretch/>
        </p:blipFill>
        <p:spPr>
          <a:xfrm>
            <a:off x="225175" y="991925"/>
            <a:ext cx="5676252" cy="315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5989350" y="1208700"/>
            <a:ext cx="2943900" cy="30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2025 Data (Jan-May)</a:t>
            </a:r>
            <a:endParaRPr b="1">
              <a:solidFill>
                <a:schemeClr val="lt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 central </a:t>
            </a: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SALES_RECORD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table connects to six dimension tables: Store, Brand, Platform, Time, Location, and Demographics. 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This structure enables efficient querying across any business dimension, supporting the revenue analysis, brand comparisons, and geographic insights presented today.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75" y="4627950"/>
            <a:ext cx="1291451" cy="4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 idx="4294967295"/>
          </p:nvPr>
        </p:nvSpPr>
        <p:spPr>
          <a:xfrm>
            <a:off x="228600" y="256925"/>
            <a:ext cx="8686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2023 Baseline Performance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90800" y="921900"/>
            <a:ext cx="27495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b="1" dirty="0"/>
              <a:t>The Foundation Year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Scale:</a:t>
            </a:r>
            <a:endParaRPr b="1" dirty="0"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81 stores in operation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b="1" dirty="0">
                <a:solidFill>
                  <a:srgbClr val="92D050"/>
                </a:solidFill>
              </a:rPr>
              <a:t>$1,526,419 </a:t>
            </a:r>
            <a:r>
              <a:rPr lang="en" dirty="0">
                <a:solidFill>
                  <a:schemeClr val="dk1"/>
                </a:solidFill>
              </a:rPr>
              <a:t>total revenue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b="1" dirty="0">
                <a:solidFill>
                  <a:srgbClr val="92D050"/>
                </a:solidFill>
              </a:rPr>
              <a:t>$18,845</a:t>
            </a:r>
            <a:r>
              <a:rPr lang="en" dirty="0">
                <a:solidFill>
                  <a:srgbClr val="92D050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avg per-store revenue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3423650" y="918650"/>
            <a:ext cx="44658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Income Band Distribution (2023):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125" name="Google Shape;125;p21"/>
          <p:cNvGraphicFramePr/>
          <p:nvPr/>
        </p:nvGraphicFramePr>
        <p:xfrm>
          <a:off x="3063300" y="1464325"/>
          <a:ext cx="5186500" cy="2590620"/>
        </p:xfrm>
        <a:graphic>
          <a:graphicData uri="http://schemas.openxmlformats.org/drawingml/2006/table">
            <a:tbl>
              <a:tblPr>
                <a:noFill/>
                <a:tableStyleId>{841DB11D-CCE8-4F1C-95B1-64B3E2E95C0D}</a:tableStyleId>
              </a:tblPr>
              <a:tblGrid>
                <a:gridCol w="129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Income Band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Stores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Total Revenue 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Per-Store Revenue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120k+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$321,563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$107,188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80k-119k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$241,955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$16,130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50k-79k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21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$492,811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$23,467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&lt;50k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$98,643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$12,330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Unknown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36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$371,447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$10,318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6" name="Google Shape;126;p21"/>
          <p:cNvSpPr txBox="1"/>
          <p:nvPr/>
        </p:nvSpPr>
        <p:spPr>
          <a:xfrm>
            <a:off x="4156550" y="42147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Unknown stores problem:</a:t>
            </a:r>
            <a:r>
              <a:rPr lang="en"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36 stores (44% of total) without demographic data—early warning sign of flying blind</a:t>
            </a:r>
            <a:endParaRPr sz="15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 idx="4294967295"/>
          </p:nvPr>
        </p:nvSpPr>
        <p:spPr>
          <a:xfrm>
            <a:off x="228600" y="256925"/>
            <a:ext cx="8686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2024 - Performance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190800" y="921900"/>
            <a:ext cx="2749500" cy="20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Scale:</a:t>
            </a:r>
            <a:endParaRPr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en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128 stores in operation (+58% growth)</a:t>
            </a:r>
            <a:endParaRPr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en" b="1" dirty="0">
                <a:solidFill>
                  <a:srgbClr val="92D050"/>
                </a:solidFill>
                <a:latin typeface="Nunito Sans"/>
                <a:ea typeface="Nunito Sans"/>
                <a:cs typeface="Nunito Sans"/>
                <a:sym typeface="Nunito Sans"/>
              </a:rPr>
              <a:t>$4,157,568 </a:t>
            </a:r>
            <a:r>
              <a:rPr lang="en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total revenue (+172%!)</a:t>
            </a:r>
            <a:endParaRPr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en" b="1" dirty="0">
                <a:solidFill>
                  <a:srgbClr val="92D050"/>
                </a:solidFill>
                <a:latin typeface="Nunito Sans"/>
                <a:ea typeface="Nunito Sans"/>
                <a:cs typeface="Nunito Sans"/>
                <a:sym typeface="Nunito Sans"/>
              </a:rPr>
              <a:t>$32,481 </a:t>
            </a:r>
            <a:r>
              <a:rPr lang="en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avg per-store revenue (+72%!)</a:t>
            </a:r>
            <a:endParaRPr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3423650" y="918650"/>
            <a:ext cx="44658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Income Band Distribution (2024):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134" name="Google Shape;134;p22"/>
          <p:cNvGraphicFramePr/>
          <p:nvPr/>
        </p:nvGraphicFramePr>
        <p:xfrm>
          <a:off x="3063300" y="1464325"/>
          <a:ext cx="5186500" cy="2590620"/>
        </p:xfrm>
        <a:graphic>
          <a:graphicData uri="http://schemas.openxmlformats.org/drawingml/2006/table">
            <a:tbl>
              <a:tblPr>
                <a:noFill/>
                <a:tableStyleId>{841DB11D-CCE8-4F1C-95B1-64B3E2E95C0D}</a:tableStyleId>
              </a:tblPr>
              <a:tblGrid>
                <a:gridCol w="129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Income Band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Stores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Total Revenue 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Per-Store Revenue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120k+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$388,940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$55,563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80k-119k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22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$1,287,957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$58,543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50k-79k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31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$1,034,767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$33,380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&lt;50k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11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$609,626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$55,421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Unknown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60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$836,278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$13,938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5" name="Google Shape;135;p22"/>
          <p:cNvSpPr txBox="1"/>
          <p:nvPr/>
        </p:nvSpPr>
        <p:spPr>
          <a:xfrm>
            <a:off x="4156550" y="42147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Unknown stores problem:</a:t>
            </a:r>
            <a:r>
              <a:rPr lang="en"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60  stores (47% of total) without demographic data—early warning sign of flying blind</a:t>
            </a:r>
            <a:endParaRPr sz="15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 idx="4294967295"/>
          </p:nvPr>
        </p:nvSpPr>
        <p:spPr>
          <a:xfrm>
            <a:off x="228600" y="256925"/>
            <a:ext cx="8686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2025 - Performance Thus Far…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190800" y="921900"/>
            <a:ext cx="2749500" cy="2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Scale:</a:t>
            </a:r>
            <a:endParaRPr b="1" dirty="0"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180 stores in operation (+41% in 5 months!)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b="1" dirty="0">
                <a:solidFill>
                  <a:srgbClr val="92D050"/>
                </a:solidFill>
              </a:rPr>
              <a:t>$2,336,801 </a:t>
            </a:r>
            <a:r>
              <a:rPr lang="en" dirty="0">
                <a:solidFill>
                  <a:schemeClr val="dk1"/>
                </a:solidFill>
              </a:rPr>
              <a:t>actual revenue (5 months YTD)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b="1" dirty="0">
                <a:solidFill>
                  <a:srgbClr val="92D050"/>
                </a:solidFill>
              </a:rPr>
              <a:t>$5,608,323 </a:t>
            </a:r>
            <a:r>
              <a:rPr lang="en" dirty="0">
                <a:solidFill>
                  <a:schemeClr val="dk1"/>
                </a:solidFill>
              </a:rPr>
              <a:t>projected revenue (annualized, +35%)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b="1" dirty="0">
                <a:solidFill>
                  <a:srgbClr val="92D050"/>
                </a:solidFill>
              </a:rPr>
              <a:t>$31,157 </a:t>
            </a:r>
            <a:r>
              <a:rPr lang="en" dirty="0">
                <a:solidFill>
                  <a:schemeClr val="dk1"/>
                </a:solidFill>
              </a:rPr>
              <a:t>avg per-store revenue (projected, -4%)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3423650" y="918650"/>
            <a:ext cx="44658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Income Band Distribution (2025):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143" name="Google Shape;143;p23"/>
          <p:cNvGraphicFramePr/>
          <p:nvPr/>
        </p:nvGraphicFramePr>
        <p:xfrm>
          <a:off x="2989050" y="1515125"/>
          <a:ext cx="5335000" cy="3230700"/>
        </p:xfrm>
        <a:graphic>
          <a:graphicData uri="http://schemas.openxmlformats.org/drawingml/2006/table">
            <a:tbl>
              <a:tblPr>
                <a:noFill/>
                <a:tableStyleId>{841DB11D-CCE8-4F1C-95B1-64B3E2E95C0D}</a:tableStyleId>
              </a:tblPr>
              <a:tblGrid>
                <a:gridCol w="10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Income Band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Stores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Total Revenue 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Per-Store Revenue</a:t>
                      </a:r>
                      <a:endParaRPr b="1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Vs 2024</a:t>
                      </a:r>
                      <a:endParaRPr b="1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120k+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14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$354,488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$10,526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660000"/>
                          </a:solidFill>
                        </a:rPr>
                        <a:t>-81%</a:t>
                      </a:r>
                      <a:endParaRPr b="1">
                        <a:solidFill>
                          <a:srgbClr val="66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80k-119k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31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$1,463,945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$19,661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660000"/>
                          </a:solidFill>
                        </a:rPr>
                        <a:t>-66%</a:t>
                      </a:r>
                      <a:endParaRPr b="1">
                        <a:solidFill>
                          <a:srgbClr val="66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50k-79k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35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$1,542,226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$18,360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660000"/>
                          </a:solidFill>
                        </a:rPr>
                        <a:t>-45%</a:t>
                      </a:r>
                      <a:endParaRPr b="1">
                        <a:solidFill>
                          <a:srgbClr val="66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&lt;50k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$887,462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$23,111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660000"/>
                          </a:solidFill>
                        </a:rPr>
                        <a:t>-58%</a:t>
                      </a:r>
                      <a:endParaRPr b="1">
                        <a:solidFill>
                          <a:srgbClr val="66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Unknown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84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$1,360,202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$6,757</a:t>
                      </a:r>
                      <a:endParaRPr b="1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660000"/>
                          </a:solidFill>
                        </a:rPr>
                        <a:t>-52%</a:t>
                      </a:r>
                      <a:endParaRPr b="1">
                        <a:solidFill>
                          <a:srgbClr val="66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4" name="Google Shape;144;p23"/>
          <p:cNvSpPr txBox="1"/>
          <p:nvPr/>
        </p:nvSpPr>
        <p:spPr>
          <a:xfrm>
            <a:off x="95775" y="3636825"/>
            <a:ext cx="27495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Unknown stores problem: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84 stores (47% of total) without demographic data—early warning sign of flying blind.</a:t>
            </a:r>
            <a:endParaRPr sz="15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228600" y="256925"/>
            <a:ext cx="8686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Exploratory Analysis - </a:t>
            </a:r>
            <a:r>
              <a:rPr lang="en" b="0"/>
              <a:t>Top 20 Performing Stores (All Platforms)</a:t>
            </a:r>
            <a:endParaRPr b="0"/>
          </a:p>
        </p:txBody>
      </p:sp>
      <p:pic>
        <p:nvPicPr>
          <p:cNvPr id="150" name="Google Shape;150;p24" title="Screenshot 2025-11-09 at 10.01.5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00" y="1219363"/>
            <a:ext cx="8820700" cy="270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1485</Words>
  <Application>Microsoft Office PowerPoint</Application>
  <PresentationFormat>On-screen Show (16:9)</PresentationFormat>
  <Paragraphs>262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Poppins SemiBold</vt:lpstr>
      <vt:lpstr>Poppins Medium</vt:lpstr>
      <vt:lpstr>Nunito Sans</vt:lpstr>
      <vt:lpstr>Nunito Sans SemiBold</vt:lpstr>
      <vt:lpstr>Oswald</vt:lpstr>
      <vt:lpstr>Arial</vt:lpstr>
      <vt:lpstr>Average</vt:lpstr>
      <vt:lpstr>Slate</vt:lpstr>
      <vt:lpstr>Franklin Junction</vt:lpstr>
      <vt:lpstr>Executive Summary</vt:lpstr>
      <vt:lpstr>Data Overview  </vt:lpstr>
      <vt:lpstr>Data Cleaning </vt:lpstr>
      <vt:lpstr>ERD Diagram</vt:lpstr>
      <vt:lpstr>2023 Baseline Performance</vt:lpstr>
      <vt:lpstr>2024 - Performance</vt:lpstr>
      <vt:lpstr>2025 - Performance Thus Far…</vt:lpstr>
      <vt:lpstr>Exploratory Analysis - Top 20 Performing Stores (All Platforms)</vt:lpstr>
      <vt:lpstr>Exploratory Analysis - Top 20 Doordash Stores</vt:lpstr>
      <vt:lpstr>Exploratory Analysis - Top 20 Ubereats Stores</vt:lpstr>
      <vt:lpstr>Exploratory Analysis - Characteristics of Top-Performing Stores</vt:lpstr>
      <vt:lpstr>Avg Performance Per Store-Month: 2023 vs 2024</vt:lpstr>
      <vt:lpstr>Store Mix by Performance Segment</vt:lpstr>
      <vt:lpstr>Total Revenue vs Average Revenue</vt:lpstr>
      <vt:lpstr>Regression Results</vt:lpstr>
      <vt:lpstr>Brand Performance</vt:lpstr>
      <vt:lpstr>Top 10 Stores Opened In 2024</vt:lpstr>
      <vt:lpstr>Bottom 10 Stores Opened in 2024</vt:lpstr>
      <vt:lpstr>Top 10 Stores Opened in 2025</vt:lpstr>
      <vt:lpstr>Bottom 10 Stores Opened in 2025</vt:lpstr>
      <vt:lpstr>Tableau Dashboard Demo</vt:lpstr>
      <vt:lpstr>Insights &amp; Recommendations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Dylan</dc:creator>
  <cp:lastModifiedBy>Dylan Conde</cp:lastModifiedBy>
  <cp:revision>1</cp:revision>
  <dcterms:modified xsi:type="dcterms:W3CDTF">2026-07-17T18:55:16Z</dcterms:modified>
</cp:coreProperties>
</file>