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8"/>
  </p:notesMasterIdLst>
  <p:sldIdLst>
    <p:sldId id="261" r:id="rId2"/>
    <p:sldId id="256" r:id="rId3"/>
    <p:sldId id="257" r:id="rId4"/>
    <p:sldId id="260" r:id="rId5"/>
    <p:sldId id="259" r:id="rId6"/>
    <p:sldId id="258" r:id="rId7"/>
  </p:sldIdLst>
  <p:sldSz cx="9144000" cy="5143500" type="screen16x9"/>
  <p:notesSz cx="6858000" cy="9144000"/>
  <p:embeddedFontLst>
    <p:embeddedFont>
      <p:font typeface="Inter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73dc6ce0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73dc6ce0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3dc6ce0f4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73dc6ce0f4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1B60BEAF-CFD3-6696-DBF3-E5F4DB63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3dc6ce0f4_0_428:notes">
            <a:extLst>
              <a:ext uri="{FF2B5EF4-FFF2-40B4-BE49-F238E27FC236}">
                <a16:creationId xmlns:a16="http://schemas.microsoft.com/office/drawing/2014/main" id="{81528278-B3DF-15FC-2F42-75934E7006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73dc6ce0f4_0_428:notes">
            <a:extLst>
              <a:ext uri="{FF2B5EF4-FFF2-40B4-BE49-F238E27FC236}">
                <a16:creationId xmlns:a16="http://schemas.microsoft.com/office/drawing/2014/main" id="{72105462-4F94-E8C8-D5A8-131901AF96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3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9F1333A5-7E2F-AB08-AF1C-F6BEECE3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3dc6ce0f4_0_428:notes">
            <a:extLst>
              <a:ext uri="{FF2B5EF4-FFF2-40B4-BE49-F238E27FC236}">
                <a16:creationId xmlns:a16="http://schemas.microsoft.com/office/drawing/2014/main" id="{6A86D012-D6D4-E57C-88F3-6C2E35101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73dc6ce0f4_0_428:notes">
            <a:extLst>
              <a:ext uri="{FF2B5EF4-FFF2-40B4-BE49-F238E27FC236}">
                <a16:creationId xmlns:a16="http://schemas.microsoft.com/office/drawing/2014/main" id="{AE53AE3B-5718-CE9E-54DC-D7B7F33976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22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3dc6ce0f4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73dc6ce0f4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284850" y="474875"/>
            <a:ext cx="42273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629550" y="3479875"/>
            <a:ext cx="4227300" cy="9234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3">
  <p:cSld name="CUSTOM_1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283850" y="2178075"/>
            <a:ext cx="4227600" cy="25056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4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4629300" y="2636275"/>
            <a:ext cx="4227600" cy="20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/>
          <p:nvPr/>
        </p:nvSpPr>
        <p:spPr>
          <a:xfrm rot="10800000">
            <a:off x="8020323" y="286810"/>
            <a:ext cx="836528" cy="836365"/>
          </a:xfrm>
          <a:custGeom>
            <a:avLst/>
            <a:gdLst/>
            <a:ahLst/>
            <a:cxnLst/>
            <a:rect l="l" t="t" r="r" b="b"/>
            <a:pathLst>
              <a:path w="32645" h="32645" extrusionOk="0">
                <a:moveTo>
                  <a:pt x="2512" y="0"/>
                </a:moveTo>
                <a:lnTo>
                  <a:pt x="2512" y="5023"/>
                </a:lnTo>
                <a:lnTo>
                  <a:pt x="24107" y="5023"/>
                </a:lnTo>
                <a:lnTo>
                  <a:pt x="1" y="29129"/>
                </a:lnTo>
                <a:lnTo>
                  <a:pt x="3516" y="32644"/>
                </a:lnTo>
                <a:lnTo>
                  <a:pt x="27623" y="8538"/>
                </a:lnTo>
                <a:lnTo>
                  <a:pt x="27623" y="30133"/>
                </a:lnTo>
                <a:lnTo>
                  <a:pt x="32645" y="30133"/>
                </a:lnTo>
                <a:lnTo>
                  <a:pt x="32645" y="0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4">
  <p:cSld name="BLANK_1_1_1_1_1_1_1_1_1_1_1_1_3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4629750" y="0"/>
            <a:ext cx="4227000" cy="4683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763175" y="2599225"/>
            <a:ext cx="3748800" cy="20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 idx="3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 idx="4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5">
  <p:cSld name="BLANK_1_1_1_1_1_1_1_1_1_1_1_1_3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270275" y="3132475"/>
            <a:ext cx="2770500" cy="1551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64008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6086325" y="2599225"/>
            <a:ext cx="2770500" cy="20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4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5"/>
          </p:nvPr>
        </p:nvSpPr>
        <p:spPr>
          <a:xfrm>
            <a:off x="3185700" y="2599225"/>
            <a:ext cx="2770500" cy="208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7">
  <p:cSld name="BLANK_1_1_1_1_1_1_1_1_1_1_1_1_2_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782150" y="285900"/>
            <a:ext cx="40749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086325" y="2636275"/>
            <a:ext cx="2770800" cy="20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4782375" y="2636275"/>
            <a:ext cx="1175700" cy="20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>
            <a:spLocks noGrp="1"/>
          </p:cNvSpPr>
          <p:nvPr>
            <p:ph type="pic" idx="3"/>
          </p:nvPr>
        </p:nvSpPr>
        <p:spPr>
          <a:xfrm>
            <a:off x="283850" y="0"/>
            <a:ext cx="4227000" cy="4683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4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5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">
  <p:cSld name="BLANK_1_1_1_1_1_1_1_1_1_1_1_1_3_1_2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300" cy="7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4632000" y="285900"/>
            <a:ext cx="42273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4"/>
          </p:nvPr>
        </p:nvSpPr>
        <p:spPr>
          <a:xfrm>
            <a:off x="288625" y="1922875"/>
            <a:ext cx="2050800" cy="53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5"/>
          </p:nvPr>
        </p:nvSpPr>
        <p:spPr>
          <a:xfrm>
            <a:off x="288625" y="2891825"/>
            <a:ext cx="2050800" cy="15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6"/>
          </p:nvPr>
        </p:nvSpPr>
        <p:spPr>
          <a:xfrm>
            <a:off x="2456700" y="1922875"/>
            <a:ext cx="2050800" cy="53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7"/>
          </p:nvPr>
        </p:nvSpPr>
        <p:spPr>
          <a:xfrm>
            <a:off x="2456700" y="2891825"/>
            <a:ext cx="2050800" cy="15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8"/>
          </p:nvPr>
        </p:nvSpPr>
        <p:spPr>
          <a:xfrm>
            <a:off x="4629375" y="1922875"/>
            <a:ext cx="2050800" cy="53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9"/>
          </p:nvPr>
        </p:nvSpPr>
        <p:spPr>
          <a:xfrm>
            <a:off x="4629375" y="2891825"/>
            <a:ext cx="2050800" cy="15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3"/>
          </p:nvPr>
        </p:nvSpPr>
        <p:spPr>
          <a:xfrm>
            <a:off x="6802050" y="1922875"/>
            <a:ext cx="2050800" cy="53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4"/>
          </p:nvPr>
        </p:nvSpPr>
        <p:spPr>
          <a:xfrm>
            <a:off x="6802050" y="2891825"/>
            <a:ext cx="2050800" cy="15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5">
  <p:cSld name="BLANK_1_1_1_1_1_1_1_1_1_1_1_1_1_2_1_2_1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288625" y="26362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2"/>
          </p:nvPr>
        </p:nvSpPr>
        <p:spPr>
          <a:xfrm>
            <a:off x="288625" y="37169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3"/>
          </p:nvPr>
        </p:nvSpPr>
        <p:spPr>
          <a:xfrm>
            <a:off x="288625" y="15555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4"/>
          </p:nvPr>
        </p:nvSpPr>
        <p:spPr>
          <a:xfrm>
            <a:off x="6091950" y="2635425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5"/>
          </p:nvPr>
        </p:nvSpPr>
        <p:spPr>
          <a:xfrm>
            <a:off x="6091950" y="3706763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6"/>
          </p:nvPr>
        </p:nvSpPr>
        <p:spPr>
          <a:xfrm>
            <a:off x="6091950" y="1553875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7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8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9"/>
          </p:nvPr>
        </p:nvSpPr>
        <p:spPr>
          <a:xfrm>
            <a:off x="1648600" y="2636275"/>
            <a:ext cx="40959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13"/>
          </p:nvPr>
        </p:nvSpPr>
        <p:spPr>
          <a:xfrm>
            <a:off x="1648600" y="1552438"/>
            <a:ext cx="40959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4"/>
          </p:nvPr>
        </p:nvSpPr>
        <p:spPr>
          <a:xfrm>
            <a:off x="1648600" y="3707613"/>
            <a:ext cx="40959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6">
  <p:cSld name="BLANK_1_1_1_1_1_1_1_1_1_1_1_1_1_2_1_2_1_1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3185700" y="37169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1736388" y="26362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3"/>
          </p:nvPr>
        </p:nvSpPr>
        <p:spPr>
          <a:xfrm>
            <a:off x="288625" y="1555575"/>
            <a:ext cx="1005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4"/>
          </p:nvPr>
        </p:nvSpPr>
        <p:spPr>
          <a:xfrm>
            <a:off x="3187500" y="2635425"/>
            <a:ext cx="4227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5"/>
          </p:nvPr>
        </p:nvSpPr>
        <p:spPr>
          <a:xfrm>
            <a:off x="4629750" y="3706771"/>
            <a:ext cx="42270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6"/>
          </p:nvPr>
        </p:nvSpPr>
        <p:spPr>
          <a:xfrm>
            <a:off x="1736400" y="1553875"/>
            <a:ext cx="4227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7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8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8">
  <p:cSld name="BLANK_1_1_1_1_1_1_1_1_1_1_1_1_1_2_1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5674200" cy="2235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2456850" y="3716975"/>
            <a:ext cx="2055000" cy="7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4"/>
          </p:nvPr>
        </p:nvSpPr>
        <p:spPr>
          <a:xfrm>
            <a:off x="4629750" y="3716975"/>
            <a:ext cx="2055000" cy="7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5"/>
          </p:nvPr>
        </p:nvSpPr>
        <p:spPr>
          <a:xfrm>
            <a:off x="6802050" y="3716975"/>
            <a:ext cx="2054700" cy="7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9">
  <p:cSld name="BLANK_1_1_1_1_1_1_1_1_1_1_1_1_1_2_1_1_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6091950" y="1553875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2"/>
          </p:nvPr>
        </p:nvSpPr>
        <p:spPr>
          <a:xfrm>
            <a:off x="6091950" y="2635425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3"/>
          </p:nvPr>
        </p:nvSpPr>
        <p:spPr>
          <a:xfrm>
            <a:off x="6091950" y="3706763"/>
            <a:ext cx="27648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 idx="4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5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288625" y="1555575"/>
            <a:ext cx="45096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288625" y="2636275"/>
            <a:ext cx="45096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288625" y="3716975"/>
            <a:ext cx="45096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Alt 10">
  <p:cSld name="BLANK_1_1_1_1_1_1_1_1_1_1_1_1_1_2_1_3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subTitle" idx="1"/>
          </p:nvPr>
        </p:nvSpPr>
        <p:spPr>
          <a:xfrm>
            <a:off x="4629000" y="285900"/>
            <a:ext cx="4228200" cy="357600"/>
          </a:xfrm>
          <a:prstGeom prst="rect">
            <a:avLst/>
          </a:prstGeom>
        </p:spPr>
        <p:txBody>
          <a:bodyPr spcFirstLastPara="1" wrap="square" lIns="182875" tIns="182875" rIns="0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2764800" cy="11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2"/>
          </p:nvPr>
        </p:nvSpPr>
        <p:spPr>
          <a:xfrm>
            <a:off x="4629450" y="786100"/>
            <a:ext cx="2172600" cy="8043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 idx="3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4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5"/>
          </p:nvPr>
        </p:nvSpPr>
        <p:spPr>
          <a:xfrm>
            <a:off x="4629000" y="1751850"/>
            <a:ext cx="4228200" cy="357600"/>
          </a:xfrm>
          <a:prstGeom prst="rect">
            <a:avLst/>
          </a:prstGeom>
        </p:spPr>
        <p:txBody>
          <a:bodyPr spcFirstLastPara="1" wrap="square" lIns="182875" tIns="182875" rIns="0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6"/>
          </p:nvPr>
        </p:nvSpPr>
        <p:spPr>
          <a:xfrm>
            <a:off x="4629450" y="2252055"/>
            <a:ext cx="2172600" cy="8043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7"/>
          </p:nvPr>
        </p:nvSpPr>
        <p:spPr>
          <a:xfrm>
            <a:off x="4629000" y="3217788"/>
            <a:ext cx="4228200" cy="357600"/>
          </a:xfrm>
          <a:prstGeom prst="rect">
            <a:avLst/>
          </a:prstGeom>
        </p:spPr>
        <p:txBody>
          <a:bodyPr spcFirstLastPara="1" wrap="square" lIns="182875" tIns="182875" rIns="0" bIns="0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8"/>
          </p:nvPr>
        </p:nvSpPr>
        <p:spPr>
          <a:xfrm>
            <a:off x="4629450" y="3717997"/>
            <a:ext cx="2172600" cy="804300"/>
          </a:xfrm>
          <a:prstGeom prst="rect">
            <a:avLst/>
          </a:prstGeom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9"/>
          </p:nvPr>
        </p:nvSpPr>
        <p:spPr>
          <a:xfrm>
            <a:off x="284850" y="3717988"/>
            <a:ext cx="2055300" cy="804300"/>
          </a:xfrm>
          <a:prstGeom prst="rect">
            <a:avLst/>
          </a:prstGeom>
        </p:spPr>
        <p:txBody>
          <a:bodyPr spcFirstLastPara="1" wrap="square" lIns="0" tIns="0" rIns="182875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2">
  <p:cSld name="BLANK_1_1_1_1_2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/>
            </a:lvl1pPr>
            <a:lvl2pPr lvl="1" algn="r">
              <a:buNone/>
              <a:defRPr/>
            </a:lvl2pPr>
            <a:lvl3pPr lvl="2" algn="r">
              <a:buNone/>
              <a:defRPr/>
            </a:lvl3pPr>
            <a:lvl4pPr lvl="3" algn="r">
              <a:buNone/>
              <a:defRPr/>
            </a:lvl4pPr>
            <a:lvl5pPr lvl="4" algn="r">
              <a:buNone/>
              <a:defRPr/>
            </a:lvl5pPr>
            <a:lvl6pPr lvl="5" algn="r">
              <a:buNone/>
              <a:defRPr/>
            </a:lvl6pPr>
            <a:lvl7pPr lvl="6" algn="r">
              <a:buNone/>
              <a:defRPr/>
            </a:lvl7pPr>
            <a:lvl8pPr lvl="7" algn="r">
              <a:buNone/>
              <a:defRPr/>
            </a:lvl8pPr>
            <a:lvl9pPr lvl="8" algn="r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grid and description">
  <p:cSld name="CUSTOM">
    <p:bg>
      <p:bgPr>
        <a:solidFill>
          <a:schemeClr val="accent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>
            <a:spLocks noGrp="1"/>
          </p:cNvSpPr>
          <p:nvPr>
            <p:ph type="pic" idx="2"/>
          </p:nvPr>
        </p:nvSpPr>
        <p:spPr>
          <a:xfrm>
            <a:off x="462975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1"/>
          <p:cNvSpPr>
            <a:spLocks noGrp="1"/>
          </p:cNvSpPr>
          <p:nvPr>
            <p:ph type="pic" idx="3"/>
          </p:nvPr>
        </p:nvSpPr>
        <p:spPr>
          <a:xfrm>
            <a:off x="611180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1"/>
          <p:cNvSpPr>
            <a:spLocks noGrp="1"/>
          </p:cNvSpPr>
          <p:nvPr>
            <p:ph type="pic" idx="4"/>
          </p:nvPr>
        </p:nvSpPr>
        <p:spPr>
          <a:xfrm>
            <a:off x="759385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1"/>
          <p:cNvSpPr>
            <a:spLocks noGrp="1"/>
          </p:cNvSpPr>
          <p:nvPr>
            <p:ph type="pic" idx="5"/>
          </p:nvPr>
        </p:nvSpPr>
        <p:spPr>
          <a:xfrm>
            <a:off x="462975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1"/>
          <p:cNvSpPr>
            <a:spLocks noGrp="1"/>
          </p:cNvSpPr>
          <p:nvPr>
            <p:ph type="pic" idx="6"/>
          </p:nvPr>
        </p:nvSpPr>
        <p:spPr>
          <a:xfrm>
            <a:off x="611180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1"/>
          <p:cNvSpPr>
            <a:spLocks noGrp="1"/>
          </p:cNvSpPr>
          <p:nvPr>
            <p:ph type="pic" idx="7"/>
          </p:nvPr>
        </p:nvSpPr>
        <p:spPr>
          <a:xfrm>
            <a:off x="759385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ldNum" idx="8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 idx="9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13"/>
          </p:nvPr>
        </p:nvSpPr>
        <p:spPr>
          <a:xfrm>
            <a:off x="283850" y="474875"/>
            <a:ext cx="2773200" cy="17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 idx="14"/>
          </p:nvPr>
        </p:nvSpPr>
        <p:spPr>
          <a:xfrm>
            <a:off x="4629750" y="1649525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title" idx="15"/>
          </p:nvPr>
        </p:nvSpPr>
        <p:spPr>
          <a:xfrm>
            <a:off x="6111800" y="1649525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title" idx="16"/>
          </p:nvPr>
        </p:nvSpPr>
        <p:spPr>
          <a:xfrm>
            <a:off x="7593850" y="1649525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title" idx="17"/>
          </p:nvPr>
        </p:nvSpPr>
        <p:spPr>
          <a:xfrm>
            <a:off x="4629750" y="3995850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 idx="18"/>
          </p:nvPr>
        </p:nvSpPr>
        <p:spPr>
          <a:xfrm>
            <a:off x="6111800" y="3995850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title" idx="19"/>
          </p:nvPr>
        </p:nvSpPr>
        <p:spPr>
          <a:xfrm>
            <a:off x="7593850" y="3995850"/>
            <a:ext cx="12579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grid and description - Alt 1">
  <p:cSld name="CUSTOM_3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>
            <a:spLocks noGrp="1"/>
          </p:cNvSpPr>
          <p:nvPr>
            <p:ph type="pic" idx="2"/>
          </p:nvPr>
        </p:nvSpPr>
        <p:spPr>
          <a:xfrm>
            <a:off x="2456700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2635350" y="2172975"/>
            <a:ext cx="1188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2635350" y="2832368"/>
            <a:ext cx="1161900" cy="167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 idx="3"/>
          </p:nvPr>
        </p:nvSpPr>
        <p:spPr>
          <a:xfrm>
            <a:off x="2635350" y="2325375"/>
            <a:ext cx="1188600" cy="2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9" name="Google Shape;199;p22"/>
          <p:cNvSpPr>
            <a:spLocks noGrp="1"/>
          </p:cNvSpPr>
          <p:nvPr>
            <p:ph type="pic" idx="4"/>
          </p:nvPr>
        </p:nvSpPr>
        <p:spPr>
          <a:xfrm>
            <a:off x="4084738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2"/>
          <p:cNvSpPr txBox="1">
            <a:spLocks noGrp="1"/>
          </p:cNvSpPr>
          <p:nvPr>
            <p:ph type="title" idx="5"/>
          </p:nvPr>
        </p:nvSpPr>
        <p:spPr>
          <a:xfrm>
            <a:off x="4263388" y="2172975"/>
            <a:ext cx="1188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6"/>
          </p:nvPr>
        </p:nvSpPr>
        <p:spPr>
          <a:xfrm>
            <a:off x="4263388" y="2832368"/>
            <a:ext cx="1161900" cy="167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title" idx="7"/>
          </p:nvPr>
        </p:nvSpPr>
        <p:spPr>
          <a:xfrm>
            <a:off x="4263388" y="2325375"/>
            <a:ext cx="1188600" cy="2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3" name="Google Shape;203;p22"/>
          <p:cNvSpPr>
            <a:spLocks noGrp="1"/>
          </p:cNvSpPr>
          <p:nvPr>
            <p:ph type="pic" idx="8"/>
          </p:nvPr>
        </p:nvSpPr>
        <p:spPr>
          <a:xfrm>
            <a:off x="5713225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2"/>
          <p:cNvSpPr txBox="1">
            <a:spLocks noGrp="1"/>
          </p:cNvSpPr>
          <p:nvPr>
            <p:ph type="title" idx="9"/>
          </p:nvPr>
        </p:nvSpPr>
        <p:spPr>
          <a:xfrm>
            <a:off x="5891875" y="2172975"/>
            <a:ext cx="1188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3"/>
          </p:nvPr>
        </p:nvSpPr>
        <p:spPr>
          <a:xfrm>
            <a:off x="5891875" y="2832368"/>
            <a:ext cx="1161900" cy="167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title" idx="14"/>
          </p:nvPr>
        </p:nvSpPr>
        <p:spPr>
          <a:xfrm>
            <a:off x="5891875" y="2325375"/>
            <a:ext cx="1188600" cy="2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07" name="Google Shape;207;p22"/>
          <p:cNvSpPr>
            <a:spLocks noGrp="1"/>
          </p:cNvSpPr>
          <p:nvPr>
            <p:ph type="pic" idx="15"/>
          </p:nvPr>
        </p:nvSpPr>
        <p:spPr>
          <a:xfrm>
            <a:off x="7341950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2"/>
          <p:cNvSpPr txBox="1">
            <a:spLocks noGrp="1"/>
          </p:cNvSpPr>
          <p:nvPr>
            <p:ph type="title" idx="16"/>
          </p:nvPr>
        </p:nvSpPr>
        <p:spPr>
          <a:xfrm>
            <a:off x="7520600" y="2172975"/>
            <a:ext cx="1188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17"/>
          </p:nvPr>
        </p:nvSpPr>
        <p:spPr>
          <a:xfrm>
            <a:off x="7520600" y="2832368"/>
            <a:ext cx="1161900" cy="167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title" idx="18"/>
          </p:nvPr>
        </p:nvSpPr>
        <p:spPr>
          <a:xfrm>
            <a:off x="7520600" y="2325375"/>
            <a:ext cx="1188600" cy="27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 idx="19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title" idx="20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title" idx="21"/>
          </p:nvPr>
        </p:nvSpPr>
        <p:spPr>
          <a:xfrm>
            <a:off x="283850" y="285900"/>
            <a:ext cx="20556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grid and description - Alt 2">
  <p:cSld name="CUSTOM_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1049249" y="20306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1049250" y="23968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 idx="2"/>
          </p:nvPr>
        </p:nvSpPr>
        <p:spPr>
          <a:xfrm>
            <a:off x="1049249" y="35753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3"/>
          </p:nvPr>
        </p:nvSpPr>
        <p:spPr>
          <a:xfrm>
            <a:off x="1049250" y="39415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title" idx="4"/>
          </p:nvPr>
        </p:nvSpPr>
        <p:spPr>
          <a:xfrm>
            <a:off x="3950249" y="20306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5"/>
          </p:nvPr>
        </p:nvSpPr>
        <p:spPr>
          <a:xfrm>
            <a:off x="3950250" y="23968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6"/>
          </p:nvPr>
        </p:nvSpPr>
        <p:spPr>
          <a:xfrm>
            <a:off x="3950249" y="35753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7"/>
          </p:nvPr>
        </p:nvSpPr>
        <p:spPr>
          <a:xfrm>
            <a:off x="3950250" y="39415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title" idx="8"/>
          </p:nvPr>
        </p:nvSpPr>
        <p:spPr>
          <a:xfrm>
            <a:off x="6851249" y="20306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9"/>
          </p:nvPr>
        </p:nvSpPr>
        <p:spPr>
          <a:xfrm>
            <a:off x="6851250" y="23968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 idx="13"/>
          </p:nvPr>
        </p:nvSpPr>
        <p:spPr>
          <a:xfrm>
            <a:off x="6851249" y="3575325"/>
            <a:ext cx="1902000" cy="2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14"/>
          </p:nvPr>
        </p:nvSpPr>
        <p:spPr>
          <a:xfrm>
            <a:off x="6851250" y="3941500"/>
            <a:ext cx="1902000" cy="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 idx="15"/>
          </p:nvPr>
        </p:nvSpPr>
        <p:spPr>
          <a:xfrm>
            <a:off x="283850" y="285900"/>
            <a:ext cx="8571900" cy="8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>
            <a:spLocks noGrp="1"/>
          </p:cNvSpPr>
          <p:nvPr>
            <p:ph type="pic" idx="16"/>
          </p:nvPr>
        </p:nvSpPr>
        <p:spPr>
          <a:xfrm>
            <a:off x="290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3"/>
          <p:cNvSpPr>
            <a:spLocks noGrp="1"/>
          </p:cNvSpPr>
          <p:nvPr>
            <p:ph type="pic" idx="17"/>
          </p:nvPr>
        </p:nvSpPr>
        <p:spPr>
          <a:xfrm>
            <a:off x="290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23"/>
          <p:cNvSpPr>
            <a:spLocks noGrp="1"/>
          </p:cNvSpPr>
          <p:nvPr>
            <p:ph type="pic" idx="18"/>
          </p:nvPr>
        </p:nvSpPr>
        <p:spPr>
          <a:xfrm>
            <a:off x="3191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3"/>
          <p:cNvSpPr>
            <a:spLocks noGrp="1"/>
          </p:cNvSpPr>
          <p:nvPr>
            <p:ph type="pic" idx="19"/>
          </p:nvPr>
        </p:nvSpPr>
        <p:spPr>
          <a:xfrm>
            <a:off x="3191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23"/>
          <p:cNvSpPr>
            <a:spLocks noGrp="1"/>
          </p:cNvSpPr>
          <p:nvPr>
            <p:ph type="pic" idx="20"/>
          </p:nvPr>
        </p:nvSpPr>
        <p:spPr>
          <a:xfrm>
            <a:off x="6092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3"/>
          <p:cNvSpPr>
            <a:spLocks noGrp="1"/>
          </p:cNvSpPr>
          <p:nvPr>
            <p:ph type="pic" idx="21"/>
          </p:nvPr>
        </p:nvSpPr>
        <p:spPr>
          <a:xfrm>
            <a:off x="6092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23"/>
          <p:cNvSpPr txBox="1">
            <a:spLocks noGrp="1"/>
          </p:cNvSpPr>
          <p:nvPr>
            <p:ph type="title" idx="2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title" idx="2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 grid and body text">
  <p:cSld name="CUSTOM_2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>
            <a:spLocks noGrp="1"/>
          </p:cNvSpPr>
          <p:nvPr>
            <p:ph type="pic" idx="2"/>
          </p:nvPr>
        </p:nvSpPr>
        <p:spPr>
          <a:xfrm>
            <a:off x="3186000" y="3242875"/>
            <a:ext cx="27981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4"/>
          <p:cNvSpPr>
            <a:spLocks noGrp="1"/>
          </p:cNvSpPr>
          <p:nvPr>
            <p:ph type="pic" idx="3"/>
          </p:nvPr>
        </p:nvSpPr>
        <p:spPr>
          <a:xfrm>
            <a:off x="5984100" y="3242875"/>
            <a:ext cx="14406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4"/>
          <p:cNvSpPr>
            <a:spLocks noGrp="1"/>
          </p:cNvSpPr>
          <p:nvPr>
            <p:ph type="pic" idx="4"/>
          </p:nvPr>
        </p:nvSpPr>
        <p:spPr>
          <a:xfrm>
            <a:off x="7412150" y="1440350"/>
            <a:ext cx="1441500" cy="32430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4"/>
          <p:cNvSpPr>
            <a:spLocks noGrp="1"/>
          </p:cNvSpPr>
          <p:nvPr>
            <p:ph type="pic" idx="5"/>
          </p:nvPr>
        </p:nvSpPr>
        <p:spPr>
          <a:xfrm>
            <a:off x="7412150" y="0"/>
            <a:ext cx="14415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24"/>
          <p:cNvSpPr>
            <a:spLocks noGrp="1"/>
          </p:cNvSpPr>
          <p:nvPr>
            <p:ph type="pic" idx="6"/>
          </p:nvPr>
        </p:nvSpPr>
        <p:spPr>
          <a:xfrm>
            <a:off x="3184850" y="0"/>
            <a:ext cx="4227300" cy="32430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4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sldNum" idx="7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 idx="8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title" idx="9"/>
          </p:nvPr>
        </p:nvSpPr>
        <p:spPr>
          <a:xfrm>
            <a:off x="283850" y="285900"/>
            <a:ext cx="2773200" cy="816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body" idx="1"/>
          </p:nvPr>
        </p:nvSpPr>
        <p:spPr>
          <a:xfrm>
            <a:off x="283850" y="2636275"/>
            <a:ext cx="2767200" cy="204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BLANK_4">
    <p:bg>
      <p:bgPr>
        <a:solidFill>
          <a:schemeClr val="accen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>
            <a:off x="5283375" y="285900"/>
            <a:ext cx="3573485" cy="3573485"/>
          </a:xfrm>
          <a:custGeom>
            <a:avLst/>
            <a:gdLst/>
            <a:ahLst/>
            <a:cxnLst/>
            <a:rect l="l" t="t" r="r" b="b"/>
            <a:pathLst>
              <a:path w="32645" h="32645" extrusionOk="0">
                <a:moveTo>
                  <a:pt x="2512" y="0"/>
                </a:moveTo>
                <a:lnTo>
                  <a:pt x="2512" y="5023"/>
                </a:lnTo>
                <a:lnTo>
                  <a:pt x="24107" y="5023"/>
                </a:lnTo>
                <a:lnTo>
                  <a:pt x="1" y="29129"/>
                </a:lnTo>
                <a:lnTo>
                  <a:pt x="3516" y="32644"/>
                </a:lnTo>
                <a:lnTo>
                  <a:pt x="27623" y="8538"/>
                </a:lnTo>
                <a:lnTo>
                  <a:pt x="27623" y="30133"/>
                </a:lnTo>
                <a:lnTo>
                  <a:pt x="32645" y="30133"/>
                </a:lnTo>
                <a:lnTo>
                  <a:pt x="32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283850" y="224410"/>
            <a:ext cx="6683700" cy="1236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5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 idx="4"/>
          </p:nvPr>
        </p:nvSpPr>
        <p:spPr>
          <a:xfrm>
            <a:off x="288625" y="4778975"/>
            <a:ext cx="42273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3">
  <p:cSld name="BLANK_1_1_1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/>
            </a:lvl1pPr>
            <a:lvl2pPr lvl="1" algn="r">
              <a:buNone/>
              <a:defRPr/>
            </a:lvl2pPr>
            <a:lvl3pPr lvl="2" algn="r">
              <a:buNone/>
              <a:defRPr/>
            </a:lvl3pPr>
            <a:lvl4pPr lvl="3" algn="r">
              <a:buNone/>
              <a:defRPr/>
            </a:lvl4pPr>
            <a:lvl5pPr lvl="4" algn="r">
              <a:buNone/>
              <a:defRPr/>
            </a:lvl5pPr>
            <a:lvl6pPr lvl="5" algn="r">
              <a:buNone/>
              <a:defRPr/>
            </a:lvl6pPr>
            <a:lvl7pPr lvl="6" algn="r">
              <a:buNone/>
              <a:defRPr/>
            </a:lvl7pPr>
            <a:lvl8pPr lvl="7" algn="r">
              <a:buNone/>
              <a:defRPr/>
            </a:lvl8pPr>
            <a:lvl9pPr lvl="8" algn="r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7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37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7" name="Google Shape;297;p38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39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4">
  <p:cSld name="BLANK_1_1_1_1_2_1_1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283850" y="4683734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2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43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3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3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3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44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44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44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44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44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6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6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6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46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46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46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6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46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46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Alt 1">
  <p:cSld name="BLANK_1_1_1_1_1_1_1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6"/>
          <p:cNvCxnSpPr/>
          <p:nvPr/>
        </p:nvCxnSpPr>
        <p:spPr>
          <a:xfrm>
            <a:off x="283850" y="4683725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83850" y="230676"/>
            <a:ext cx="6683700" cy="1236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6214200" y="3602000"/>
            <a:ext cx="23865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4"/>
          </p:nvPr>
        </p:nvSpPr>
        <p:spPr>
          <a:xfrm>
            <a:off x="4629750" y="3386700"/>
            <a:ext cx="1328400" cy="129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Alt 3">
  <p:cSld name="BLANK_3_1">
    <p:bg>
      <p:bgPr>
        <a:solidFill>
          <a:schemeClr val="accent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3186050" y="288625"/>
            <a:ext cx="5670900" cy="29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499026" y="558338"/>
            <a:ext cx="5044948" cy="2389773"/>
          </a:xfrm>
          <a:custGeom>
            <a:avLst/>
            <a:gdLst/>
            <a:ahLst/>
            <a:cxnLst/>
            <a:rect l="l" t="t" r="r" b="b"/>
            <a:pathLst>
              <a:path w="47712" h="22601" extrusionOk="0">
                <a:moveTo>
                  <a:pt x="36474" y="1"/>
                </a:moveTo>
                <a:lnTo>
                  <a:pt x="32896" y="3516"/>
                </a:lnTo>
                <a:lnTo>
                  <a:pt x="38106" y="8789"/>
                </a:lnTo>
                <a:lnTo>
                  <a:pt x="1" y="8789"/>
                </a:lnTo>
                <a:lnTo>
                  <a:pt x="1" y="13812"/>
                </a:lnTo>
                <a:lnTo>
                  <a:pt x="38106" y="13812"/>
                </a:lnTo>
                <a:lnTo>
                  <a:pt x="32833" y="19085"/>
                </a:lnTo>
                <a:lnTo>
                  <a:pt x="36411" y="22600"/>
                </a:lnTo>
                <a:lnTo>
                  <a:pt x="47711" y="11300"/>
                </a:lnTo>
                <a:lnTo>
                  <a:pt x="3647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83850" y="474875"/>
            <a:ext cx="2773200" cy="15852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284850" y="3602000"/>
            <a:ext cx="27732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Alt 4">
  <p:cSld name="BLANK_3_1_1"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83850" y="474875"/>
            <a:ext cx="2773200" cy="1585200"/>
          </a:xfrm>
          <a:prstGeom prst="rect">
            <a:avLst/>
          </a:prstGeom>
        </p:spPr>
        <p:txBody>
          <a:bodyPr spcFirstLastPara="1" wrap="square" lIns="0" tIns="91425" rIns="0" bIns="0" anchor="t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284850" y="3602000"/>
            <a:ext cx="2773200" cy="80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>
            <a:spLocks noGrp="1"/>
          </p:cNvSpPr>
          <p:nvPr>
            <p:ph type="pic" idx="4"/>
          </p:nvPr>
        </p:nvSpPr>
        <p:spPr>
          <a:xfrm>
            <a:off x="3185700" y="291263"/>
            <a:ext cx="5671200" cy="438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Alt 2">
  <p:cSld name="BLANK_1_1_1_1_1_1_1_1_1_1_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 idx="2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5">
  <p:cSld name="BLANK_1_1_1_1_1_1_1_1_1_1_1_2_1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3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 idx="2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1"/>
          </p:nvPr>
        </p:nvSpPr>
        <p:spPr>
          <a:xfrm>
            <a:off x="1125100" y="2345400"/>
            <a:ext cx="55593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4"/>
          </p:nvPr>
        </p:nvSpPr>
        <p:spPr>
          <a:xfrm flipH="1">
            <a:off x="6801950" y="2345400"/>
            <a:ext cx="20550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5"/>
          </p:nvPr>
        </p:nvSpPr>
        <p:spPr>
          <a:xfrm>
            <a:off x="1125100" y="1555600"/>
            <a:ext cx="55593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6"/>
          </p:nvPr>
        </p:nvSpPr>
        <p:spPr>
          <a:xfrm flipH="1">
            <a:off x="6801950" y="1555600"/>
            <a:ext cx="20550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7"/>
          </p:nvPr>
        </p:nvSpPr>
        <p:spPr>
          <a:xfrm>
            <a:off x="1125100" y="3123163"/>
            <a:ext cx="55593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8"/>
          </p:nvPr>
        </p:nvSpPr>
        <p:spPr>
          <a:xfrm flipH="1">
            <a:off x="6801950" y="3123163"/>
            <a:ext cx="20550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9"/>
          </p:nvPr>
        </p:nvSpPr>
        <p:spPr>
          <a:xfrm>
            <a:off x="1125100" y="3902913"/>
            <a:ext cx="55593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ubTitle" idx="13"/>
          </p:nvPr>
        </p:nvSpPr>
        <p:spPr>
          <a:xfrm flipH="1">
            <a:off x="6801950" y="3902913"/>
            <a:ext cx="20550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4850" y="1555575"/>
            <a:ext cx="5710500" cy="28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 idx="2"/>
          </p:nvPr>
        </p:nvSpPr>
        <p:spPr>
          <a:xfrm>
            <a:off x="288625" y="4778975"/>
            <a:ext cx="42273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title" idx="3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 idx="4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5"/>
          </p:nvPr>
        </p:nvSpPr>
        <p:spPr>
          <a:xfrm>
            <a:off x="4239825" y="1398125"/>
            <a:ext cx="3648900" cy="22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79">
          <p15:clr>
            <a:srgbClr val="E46962"/>
          </p15:clr>
        </p15:guide>
        <p15:guide id="2" pos="179">
          <p15:clr>
            <a:srgbClr val="E46962"/>
          </p15:clr>
        </p15:guide>
        <p15:guide id="3" orient="horz" pos="180">
          <p15:clr>
            <a:srgbClr val="E46962"/>
          </p15:clr>
        </p15:guide>
        <p15:guide id="4" orient="horz" pos="3060">
          <p15:clr>
            <a:srgbClr val="E46962"/>
          </p15:clr>
        </p15:guide>
        <p15:guide id="5" pos="2842">
          <p15:clr>
            <a:srgbClr val="E46962"/>
          </p15:clr>
        </p15:guide>
        <p15:guide id="6" pos="2916">
          <p15:clr>
            <a:srgbClr val="E46962"/>
          </p15:clr>
        </p15:guide>
        <p15:guide id="7" pos="1474">
          <p15:clr>
            <a:srgbClr val="E46962"/>
          </p15:clr>
        </p15:guide>
        <p15:guide id="8" pos="1548">
          <p15:clr>
            <a:srgbClr val="E46962"/>
          </p15:clr>
        </p15:guide>
        <p15:guide id="9" pos="4211">
          <p15:clr>
            <a:srgbClr val="E46962"/>
          </p15:clr>
        </p15:guide>
        <p15:guide id="10" pos="4285">
          <p15:clr>
            <a:srgbClr val="E46962"/>
          </p15:clr>
        </p15:guide>
        <p15:guide id="11" pos="3753">
          <p15:clr>
            <a:srgbClr val="E46962"/>
          </p15:clr>
        </p15:guide>
        <p15:guide id="12" pos="3834">
          <p15:clr>
            <a:srgbClr val="E46962"/>
          </p15:clr>
        </p15:guide>
        <p15:guide id="13" pos="1926">
          <p15:clr>
            <a:srgbClr val="E46962"/>
          </p15:clr>
        </p15:guide>
        <p15:guide id="14" pos="2007">
          <p15:clr>
            <a:srgbClr val="E46962"/>
          </p15:clr>
        </p15:guide>
        <p15:guide id="15" orient="horz" pos="299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907">
          <p15:clr>
            <a:srgbClr val="E46962"/>
          </p15:clr>
        </p15:guide>
        <p15:guide id="18" orient="horz" pos="980">
          <p15:clr>
            <a:srgbClr val="E46962"/>
          </p15:clr>
        </p15:guide>
        <p15:guide id="19" orient="horz" pos="1588">
          <p15:clr>
            <a:srgbClr val="E46962"/>
          </p15:clr>
        </p15:guide>
        <p15:guide id="20" orient="horz" pos="1661">
          <p15:clr>
            <a:srgbClr val="E46962"/>
          </p15:clr>
        </p15:guide>
        <p15:guide id="21" orient="horz" pos="2269">
          <p15:clr>
            <a:srgbClr val="E46962"/>
          </p15:clr>
        </p15:guide>
        <p15:guide id="22" orient="horz" pos="2341">
          <p15:clr>
            <a:srgbClr val="E46962"/>
          </p15:clr>
        </p15:guide>
        <p15:guide id="23" orient="horz" pos="301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5C02-1DB0-E4C6-608A-6C1D7234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15" y="1913978"/>
            <a:ext cx="5745243" cy="603242"/>
          </a:xfrm>
        </p:spPr>
        <p:txBody>
          <a:bodyPr/>
          <a:lstStyle/>
          <a:p>
            <a:r>
              <a:rPr lang="en-US" sz="2800" dirty="0"/>
              <a:t>E Commerce Traffic/Revenue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C502F25-93FE-A8E3-010D-E6C72BEF9A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flipH="1">
            <a:off x="6077956" y="3761664"/>
            <a:ext cx="2055000" cy="773700"/>
          </a:xfrm>
        </p:spPr>
        <p:txBody>
          <a:bodyPr/>
          <a:lstStyle/>
          <a:p>
            <a:r>
              <a:rPr lang="en-US" dirty="0"/>
              <a:t>By Dylan Conde</a:t>
            </a:r>
          </a:p>
        </p:txBody>
      </p:sp>
    </p:spTree>
    <p:extLst>
      <p:ext uri="{BB962C8B-B14F-4D97-AF65-F5344CB8AC3E}">
        <p14:creationId xmlns:p14="http://schemas.microsoft.com/office/powerpoint/2010/main" val="55843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/>
          <p:nvPr/>
        </p:nvSpPr>
        <p:spPr>
          <a:xfrm>
            <a:off x="283884" y="847063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62" name="Google Shape;362;p47"/>
          <p:cNvCxnSpPr/>
          <p:nvPr/>
        </p:nvCxnSpPr>
        <p:spPr>
          <a:xfrm>
            <a:off x="285450" y="801059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47"/>
          <p:cNvSpPr/>
          <p:nvPr/>
        </p:nvSpPr>
        <p:spPr>
          <a:xfrm>
            <a:off x="283884" y="3057175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38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over Year Development of Traffic and Revenue</a:t>
            </a:r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title" idx="3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pic>
        <p:nvPicPr>
          <p:cNvPr id="367" name="Google Shape;36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349" y="337004"/>
            <a:ext cx="3994648" cy="26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1650" y="2992925"/>
            <a:ext cx="3683075" cy="21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 txBox="1"/>
          <p:nvPr/>
        </p:nvSpPr>
        <p:spPr>
          <a:xfrm>
            <a:off x="1017350" y="1082550"/>
            <a:ext cx="43743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Organic Search - Top performer; high efficiency in conversions and revenue lift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Other - Explosive growth from low base; monitor for sustainability as CR is low (0.38%).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0" name="Google Shape;370;p47"/>
          <p:cNvSpPr txBox="1"/>
          <p:nvPr/>
        </p:nvSpPr>
        <p:spPr>
          <a:xfrm>
            <a:off x="1070075" y="2992925"/>
            <a:ext cx="43743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High performers - Affiliate stands out with the highest CR (~0.031) and moderate BR (~0.15), indicating efficient conversions.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Points generally show an inverse relationship—lower bounce rates correlate with higher conversion rates, highlighting opportunities for optimization in high-bounce segments.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/>
          <p:nvPr/>
        </p:nvSpPr>
        <p:spPr>
          <a:xfrm>
            <a:off x="283884" y="829738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76" name="Google Shape;376;p48"/>
          <p:cNvCxnSpPr/>
          <p:nvPr/>
        </p:nvCxnSpPr>
        <p:spPr>
          <a:xfrm>
            <a:off x="225525" y="720234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8"/>
          <p:cNvSpPr/>
          <p:nvPr/>
        </p:nvSpPr>
        <p:spPr>
          <a:xfrm>
            <a:off x="283884" y="3119100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8" name="Google Shape;378;p48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Year over Year Development of Traffic and Revenue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82" name="Google Shape;38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900" y="767877"/>
            <a:ext cx="4690830" cy="19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​​</a:t>
            </a:r>
            <a:endParaRPr/>
          </a:p>
        </p:txBody>
      </p:sp>
      <p:pic>
        <p:nvPicPr>
          <p:cNvPr id="384" name="Google Shape;38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6099" y="2930475"/>
            <a:ext cx="2400584" cy="18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8"/>
          <p:cNvSpPr txBox="1"/>
          <p:nvPr/>
        </p:nvSpPr>
        <p:spPr>
          <a:xfrm>
            <a:off x="1008375" y="938825"/>
            <a:ext cx="2811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By Channel - Organic Search leads (+150% revenue); Paid Search lags (-81%).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annel: Organic Search leads (+150% revenue); Paid Search lags (-81%).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6" name="Google Shape;386;p48"/>
          <p:cNvSpPr txBox="1"/>
          <p:nvPr/>
        </p:nvSpPr>
        <p:spPr>
          <a:xfrm>
            <a:off x="1115875" y="2987375"/>
            <a:ext cx="2811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Mobile grows fastest (+68% visits) but lowest CR; Desktop highest value.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annel: Organic Search leads (+150% revenue); Paid Search lags (-81%).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B900CF9C-42F5-FA6F-F699-05835516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">
            <a:extLst>
              <a:ext uri="{FF2B5EF4-FFF2-40B4-BE49-F238E27FC236}">
                <a16:creationId xmlns:a16="http://schemas.microsoft.com/office/drawing/2014/main" id="{D08AFD38-1304-7E8B-CB71-67EEC6A920F9}"/>
              </a:ext>
            </a:extLst>
          </p:cNvPr>
          <p:cNvSpPr/>
          <p:nvPr/>
        </p:nvSpPr>
        <p:spPr>
          <a:xfrm>
            <a:off x="284859" y="1033163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2" name="Google Shape;392;p49">
            <a:extLst>
              <a:ext uri="{FF2B5EF4-FFF2-40B4-BE49-F238E27FC236}">
                <a16:creationId xmlns:a16="http://schemas.microsoft.com/office/drawing/2014/main" id="{618B0C4C-A361-E707-6390-09AE72F2CDC9}"/>
              </a:ext>
            </a:extLst>
          </p:cNvPr>
          <p:cNvCxnSpPr/>
          <p:nvPr/>
        </p:nvCxnSpPr>
        <p:spPr>
          <a:xfrm>
            <a:off x="225525" y="702259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49">
            <a:extLst>
              <a:ext uri="{FF2B5EF4-FFF2-40B4-BE49-F238E27FC236}">
                <a16:creationId xmlns:a16="http://schemas.microsoft.com/office/drawing/2014/main" id="{9FF727C6-6868-2A91-A7DF-D37148703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over Year Development of Traffic and Revenue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9">
            <a:extLst>
              <a:ext uri="{FF2B5EF4-FFF2-40B4-BE49-F238E27FC236}">
                <a16:creationId xmlns:a16="http://schemas.microsoft.com/office/drawing/2014/main" id="{147ACCBA-E33E-AFE7-BA3D-72C53FB7CD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97" name="Google Shape;397;p49">
            <a:extLst>
              <a:ext uri="{FF2B5EF4-FFF2-40B4-BE49-F238E27FC236}">
                <a16:creationId xmlns:a16="http://schemas.microsoft.com/office/drawing/2014/main" id="{FE951A61-12D9-65CB-113A-3BB91AD4503A}"/>
              </a:ext>
            </a:extLst>
          </p:cNvPr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​​</a:t>
            </a:r>
            <a:endParaRPr/>
          </a:p>
        </p:txBody>
      </p:sp>
      <p:pic>
        <p:nvPicPr>
          <p:cNvPr id="399" name="Google Shape;399;p49">
            <a:extLst>
              <a:ext uri="{FF2B5EF4-FFF2-40B4-BE49-F238E27FC236}">
                <a16:creationId xmlns:a16="http://schemas.microsoft.com/office/drawing/2014/main" id="{6E562388-942F-3FA7-36A1-AEB700CF1F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590" y="1317940"/>
            <a:ext cx="4237463" cy="354038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9">
            <a:extLst>
              <a:ext uri="{FF2B5EF4-FFF2-40B4-BE49-F238E27FC236}">
                <a16:creationId xmlns:a16="http://schemas.microsoft.com/office/drawing/2014/main" id="{AA91D3DD-6153-85FE-510A-112CB8190909}"/>
              </a:ext>
            </a:extLst>
          </p:cNvPr>
          <p:cNvSpPr txBox="1"/>
          <p:nvPr/>
        </p:nvSpPr>
        <p:spPr>
          <a:xfrm>
            <a:off x="1062275" y="884925"/>
            <a:ext cx="3598935" cy="291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Strong positive correlations (blue, ~0.8-1.0): Between traffic metrics (e.g., B2CQualVisits and B2CVisits ~1.0)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Negative correlations (red, ~-0.5 to -1.0): Bounce Rate (BR)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58979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1B9FA175-66DA-1927-BB40-43F4FF07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49">
            <a:extLst>
              <a:ext uri="{FF2B5EF4-FFF2-40B4-BE49-F238E27FC236}">
                <a16:creationId xmlns:a16="http://schemas.microsoft.com/office/drawing/2014/main" id="{59D575A9-94FF-41C6-1056-E8AACB286E87}"/>
              </a:ext>
            </a:extLst>
          </p:cNvPr>
          <p:cNvCxnSpPr/>
          <p:nvPr/>
        </p:nvCxnSpPr>
        <p:spPr>
          <a:xfrm>
            <a:off x="225525" y="702259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49">
            <a:extLst>
              <a:ext uri="{FF2B5EF4-FFF2-40B4-BE49-F238E27FC236}">
                <a16:creationId xmlns:a16="http://schemas.microsoft.com/office/drawing/2014/main" id="{6679FCDB-9026-8FBE-BEAD-DBDE39A761B2}"/>
              </a:ext>
            </a:extLst>
          </p:cNvPr>
          <p:cNvSpPr/>
          <p:nvPr/>
        </p:nvSpPr>
        <p:spPr>
          <a:xfrm>
            <a:off x="165913" y="2043836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p49">
            <a:extLst>
              <a:ext uri="{FF2B5EF4-FFF2-40B4-BE49-F238E27FC236}">
                <a16:creationId xmlns:a16="http://schemas.microsoft.com/office/drawing/2014/main" id="{984BAE49-1229-B3AD-93BD-1842DFCF5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over Year Development of Traffic and Revenue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9">
            <a:extLst>
              <a:ext uri="{FF2B5EF4-FFF2-40B4-BE49-F238E27FC236}">
                <a16:creationId xmlns:a16="http://schemas.microsoft.com/office/drawing/2014/main" id="{98314739-ACD7-7D61-2660-B0F47E5F23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97" name="Google Shape;397;p49">
            <a:extLst>
              <a:ext uri="{FF2B5EF4-FFF2-40B4-BE49-F238E27FC236}">
                <a16:creationId xmlns:a16="http://schemas.microsoft.com/office/drawing/2014/main" id="{8C1E6AEC-243C-5199-2163-D44D1A229196}"/>
              </a:ext>
            </a:extLst>
          </p:cNvPr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​​</a:t>
            </a:r>
            <a:endParaRPr/>
          </a:p>
        </p:txBody>
      </p:sp>
      <p:pic>
        <p:nvPicPr>
          <p:cNvPr id="400" name="Google Shape;400;p49">
            <a:extLst>
              <a:ext uri="{FF2B5EF4-FFF2-40B4-BE49-F238E27FC236}">
                <a16:creationId xmlns:a16="http://schemas.microsoft.com/office/drawing/2014/main" id="{77613766-D99E-0089-73BC-4283277B38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912" y="2237678"/>
            <a:ext cx="7556588" cy="248606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9">
            <a:extLst>
              <a:ext uri="{FF2B5EF4-FFF2-40B4-BE49-F238E27FC236}">
                <a16:creationId xmlns:a16="http://schemas.microsoft.com/office/drawing/2014/main" id="{B912923C-82F3-DB9D-E72E-0E14C4F7A2F3}"/>
              </a:ext>
            </a:extLst>
          </p:cNvPr>
          <p:cNvSpPr txBox="1"/>
          <p:nvPr/>
        </p:nvSpPr>
        <p:spPr>
          <a:xfrm>
            <a:off x="2598985" y="938338"/>
            <a:ext cx="4938941" cy="175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Highest - Organic Search (~6.4 pages), indicating deep engagement from search users.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Lowest - Paid Search (~2.6 pages), suggesting quick exits or less relevant traffic.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07239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49"/>
          <p:cNvCxnSpPr/>
          <p:nvPr/>
        </p:nvCxnSpPr>
        <p:spPr>
          <a:xfrm>
            <a:off x="225525" y="702259"/>
            <a:ext cx="857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p49"/>
          <p:cNvSpPr/>
          <p:nvPr/>
        </p:nvSpPr>
        <p:spPr>
          <a:xfrm>
            <a:off x="283549" y="1729279"/>
            <a:ext cx="544800" cy="54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283850" y="285900"/>
            <a:ext cx="4227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over Year Development of Traffic and Revenue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9"/>
          <p:cNvSpPr txBox="1">
            <a:spLocks noGrp="1"/>
          </p:cNvSpPr>
          <p:nvPr>
            <p:ph type="sldNum" idx="12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97" name="Google Shape;397;p4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​​</a:t>
            </a:r>
            <a:endParaRPr/>
          </a:p>
        </p:txBody>
      </p:sp>
      <p:pic>
        <p:nvPicPr>
          <p:cNvPr id="398" name="Google Shape;3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33" y="1330717"/>
            <a:ext cx="4109967" cy="338252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9"/>
          <p:cNvSpPr txBox="1"/>
          <p:nvPr/>
        </p:nvSpPr>
        <p:spPr>
          <a:xfrm>
            <a:off x="1034462" y="1153500"/>
            <a:ext cx="4109967" cy="26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Points show a positive linear trend, with AOV (Average Order Value) implied by the slope (revenue per order)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Channels that convert better tend to have slightly lower average order value, possibly due to promotions or entry-level purchases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 timeline/workflow presentation | Style 2 | Subway">
  <a:themeElements>
    <a:clrScheme name="Simple Light">
      <a:dk1>
        <a:srgbClr val="FAFAFA"/>
      </a:dk1>
      <a:lt1>
        <a:srgbClr val="000000"/>
      </a:lt1>
      <a:dk2>
        <a:srgbClr val="F0EEE2"/>
      </a:dk2>
      <a:lt2>
        <a:srgbClr val="B7B7B7"/>
      </a:lt2>
      <a:accent1>
        <a:srgbClr val="FFDD04"/>
      </a:accent1>
      <a:accent2>
        <a:srgbClr val="FFEE9B"/>
      </a:accent2>
      <a:accent3>
        <a:srgbClr val="2443FF"/>
      </a:accent3>
      <a:accent4>
        <a:srgbClr val="92A1FF"/>
      </a:accent4>
      <a:accent5>
        <a:srgbClr val="F8992B"/>
      </a:accent5>
      <a:accent6>
        <a:srgbClr val="FDCC9C"/>
      </a:accent6>
      <a:hlink>
        <a:srgbClr val="FF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On-screen Show (16:9)</PresentationFormat>
  <Paragraphs>44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Inter</vt:lpstr>
      <vt:lpstr>Arial</vt:lpstr>
      <vt:lpstr>Project timeline/workflow presentation | Style 2 | Subway</vt:lpstr>
      <vt:lpstr>E Commerce Traffic/Revenue</vt:lpstr>
      <vt:lpstr>Year over Year Development of Traffic and Revenue</vt:lpstr>
      <vt:lpstr>Year over Year Development of Traffic and Revenue </vt:lpstr>
      <vt:lpstr>Year over Year Development of Traffic and Revenue </vt:lpstr>
      <vt:lpstr>Year over Year Development of Traffic and Revenue </vt:lpstr>
      <vt:lpstr>Year over Year Development of Traffic and Revenue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Dylan</dc:creator>
  <cp:lastModifiedBy>Dylan Conde</cp:lastModifiedBy>
  <cp:revision>1</cp:revision>
  <dcterms:modified xsi:type="dcterms:W3CDTF">2026-07-20T19:06:44Z</dcterms:modified>
</cp:coreProperties>
</file>